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0"/>
  </p:notesMasterIdLst>
  <p:sldIdLst>
    <p:sldId id="256" r:id="rId2"/>
    <p:sldId id="257" r:id="rId3"/>
    <p:sldId id="258" r:id="rId4"/>
    <p:sldId id="265" r:id="rId5"/>
    <p:sldId id="266" r:id="rId6"/>
    <p:sldId id="267" r:id="rId7"/>
    <p:sldId id="264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63" r:id="rId18"/>
    <p:sldId id="277" r:id="rId19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51AA5-5BDB-4BD5-BB03-3E56174C086D}" v="1" dt="2019-01-15T16:50:32.302"/>
    <p1510:client id="{AAEFC674-C71D-42D3-85FD-0D926BE9F432}" v="23" dt="2019-01-15T16:53:15.94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514" y="43"/>
      </p:cViewPr>
      <p:guideLst>
        <p:guide orient="horz" pos="344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05.03.2021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online.lifeliqe.com/app/scene/p_zver_holub_domac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online.lifeliqe.com/app/scene/p_zver_zelva_vodni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hyperlink" Target="https://online.lifeliqe.com/app/scene/p_zver_zelva_vodni_anatomi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online.lifeliqe.com/app/scene/p_zver_kobr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hyperlink" Target="https://online.lifeliqe.com/app/scene/p_zver_kobra_anatomi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online.lifeliqe.com/app/scene/p_zver_mlok_skvrnity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hyperlink" Target="https://online.lifeliqe.com/app/scene/p_zver_mlok_anatomi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online.lifeliqe.com/app/scene/p_zver_zaba" TargetMode="External"/><Relationship Id="rId2" Type="http://schemas.openxmlformats.org/officeDocument/2006/relationships/hyperlink" Target="https://online.lifeliqe.com/app/scene/p_zver_zaba_animac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17/06/relationships/model3d" Target="../media/model3d1.glb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online.lifeliqe.com/app/scene/p_zver_zralok_bily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hyperlink" Target="https://online.lifeliqe.com/app/scene/p_zver_zralok_bily_anatomi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hyperlink" Target="https://online.lifeliqe.com/app/scene/p_zver_mihul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nline.lifeliqe.com/app/scene/p_zver_sumka?p=part_ganglion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s://online.lifeliqe.com/app/scene/p_zver_sumka?p=part_telo" TargetMode="External"/><Relationship Id="rId9" Type="http://schemas.openxmlformats.org/officeDocument/2006/relationships/hyperlink" Target="https://online.lifeliqe.com/app/scene/p_zver_kun_domac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NU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nline.lifeliqe.com/app/scene/p_clov_nervova_soustav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nline.lifeliqe.com/app/scene/p_zver_potka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online.lifeliqe.com/app/scene/p_zver_anat_potka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online.lifeliqe.com/app/scene/p_zver_pes_domaci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hyperlink" Target="https://online.lifeliqe.com/app/scene/p_zver_anat_pes_domac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nline.lifeliqe.com/app/scene/p_zver_kun_domaci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hyperlink" Target="https://online.lifeliqe.com/app/scene/p_zver_anat_kun_domac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0469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>
                <a:solidFill>
                  <a:srgbClr val="FFFFFF"/>
                </a:solidFill>
                <a:cs typeface="Source Sans Pro Light"/>
              </a:rPr>
              <a:t>75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5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cs-CZ" sz="3200" spc="-10" err="1">
                <a:solidFill>
                  <a:srgbClr val="FFFFFF"/>
                </a:solidFill>
                <a:cs typeface="Source Sans Pro Light"/>
              </a:rPr>
              <a:t>Elementary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School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629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 dirty="0">
                <a:solidFill>
                  <a:srgbClr val="FFFFFF"/>
                </a:solidFill>
                <a:cs typeface="Source Sans Pro Light"/>
              </a:rPr>
              <a:t>Grade: </a:t>
            </a:r>
            <a:r>
              <a:rPr lang="cs-CZ" sz="3200" spc="-5">
                <a:solidFill>
                  <a:srgbClr val="FFFFFF"/>
                </a:solidFill>
                <a:cs typeface="Source Sans Pro Light"/>
              </a:rPr>
              <a:t>4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-2888" y="3975100"/>
            <a:ext cx="19007514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665956" y="3289300"/>
            <a:ext cx="9677400" cy="224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7200" spc="-5" dirty="0">
                <a:solidFill>
                  <a:srgbClr val="00318B"/>
                </a:solidFill>
                <a:cs typeface="Source Sans Pro"/>
              </a:rPr>
              <a:t>How do animals perceive</a:t>
            </a:r>
            <a:endParaRPr lang="cs-CZ" sz="7200" spc="-5">
              <a:solidFill>
                <a:srgbClr val="00318B"/>
              </a:solidFill>
              <a:cs typeface="Source Sans Pro"/>
            </a:endParaRPr>
          </a:p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7200" spc="-5" dirty="0">
                <a:solidFill>
                  <a:srgbClr val="00318B"/>
                </a:solidFill>
                <a:cs typeface="Source Sans Pro"/>
              </a:rPr>
              <a:t>the world?</a:t>
            </a:r>
            <a:endParaRPr lang="cs-CZ" sz="720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1656556" y="53466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540584" y="5632723"/>
            <a:ext cx="788837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cs-CZ" sz="4000" spc="-5" err="1">
                <a:solidFill>
                  <a:srgbClr val="00A0F0"/>
                </a:solidFill>
                <a:cs typeface="Source Sans Pro Light"/>
              </a:rPr>
              <a:t>Life</a:t>
            </a:r>
            <a:r>
              <a:rPr lang="cs-CZ" sz="4000" spc="-5">
                <a:solidFill>
                  <a:srgbClr val="00A0F0"/>
                </a:solidFill>
                <a:cs typeface="Source Sans Pro Light"/>
              </a:rPr>
              <a:t> Science, Animal</a:t>
            </a:r>
            <a:r>
              <a:rPr lang="cs-CZ" sz="4000" spc="-15">
                <a:solidFill>
                  <a:srgbClr val="00A0F0"/>
                </a:solidFill>
                <a:cs typeface="Source Sans Pro Light"/>
              </a:rPr>
              <a:t> </a:t>
            </a:r>
            <a:r>
              <a:rPr lang="cs-CZ" sz="4000" spc="5">
                <a:solidFill>
                  <a:srgbClr val="00A0F0"/>
                </a:solidFill>
                <a:cs typeface="Source Sans Pro Light"/>
              </a:rPr>
              <a:t>Biology</a:t>
            </a:r>
            <a:endParaRPr lang="cs-CZ" sz="4000">
              <a:cs typeface="Source Sans Pr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6CA5EA-8906-472F-B33D-C56FC0D2F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56" y="6718300"/>
            <a:ext cx="4343400" cy="162834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EBA1383-B01C-4D5F-941A-1CA6734DB9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0974814"/>
                  </p:ext>
                </p:extLst>
              </p:nvPr>
            </p:nvGraphicFramePr>
            <p:xfrm>
              <a:off x="10493231" y="1162359"/>
              <a:ext cx="8522281" cy="759277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22281" cy="7592771"/>
                    </a:xfrm>
                    <a:prstGeom prst="rect">
                      <a:avLst/>
                    </a:prstGeom>
                  </am3d:spPr>
                  <am3d:camera>
                    <am3d:pos x="0" y="0" z="689768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419" d="1000000"/>
                    <am3d:preTrans dx="-2098436" dy="-1503282" dz="691615"/>
                    <am3d:scale>
                      <am3d:sx n="1000000" d="1000000"/>
                      <am3d:sy n="1000000" d="1000000"/>
                      <am3d:sz n="1000000" d="1000000"/>
                    </am3d:scale>
                    <am3d:rot ax="877225" ay="2363138" az="56391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508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EBA1383-B01C-4D5F-941A-1CA6734DB9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3231" y="1162359"/>
                <a:ext cx="8522281" cy="7592771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4CC508A-997A-4A13-B468-9EF066B4C879}"/>
              </a:ext>
            </a:extLst>
          </p:cNvPr>
          <p:cNvSpPr/>
          <p:nvPr/>
        </p:nvSpPr>
        <p:spPr>
          <a:xfrm>
            <a:off x="11714956" y="8782334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Click on the model to interact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0.0012"/>
                                          </p:val>
                                        </p:tav>
                                        <p:tav tm="6660">
                                          <p:val>
                                            <p:fltVal val="-0.0098"/>
                                          </p:val>
                                        </p:tav>
                                        <p:tav tm="9990">
                                          <p:val>
                                            <p:fltVal val="-0.033"/>
                                          </p:val>
                                        </p:tav>
                                        <p:tav tm="13320">
                                          <p:val>
                                            <p:fltVal val="-0.0789"/>
                                          </p:val>
                                        </p:tav>
                                        <p:tav tm="16650">
                                          <p:val>
                                            <p:fltVal val="-0.1548"/>
                                          </p:val>
                                        </p:tav>
                                        <p:tav tm="19970">
                                          <p:val>
                                            <p:fltVal val="-0.267"/>
                                          </p:val>
                                        </p:tav>
                                        <p:tav tm="23290">
                                          <p:val>
                                            <p:fltVal val="-0.4235"/>
                                          </p:val>
                                        </p:tav>
                                        <p:tav tm="26620">
                                          <p:val>
                                            <p:fltVal val="-0.6337"/>
                                          </p:val>
                                        </p:tav>
                                        <p:tav tm="29950">
                                          <p:val>
                                            <p:fltVal val="-0.9013"/>
                                          </p:val>
                                        </p:tav>
                                        <p:tav tm="33280">
                                          <p:val>
                                            <p:fltVal val="-1.2353"/>
                                          </p:val>
                                        </p:tav>
                                        <p:tav tm="36610">
                                          <p:val>
                                            <p:fltVal val="-1.647"/>
                                          </p:val>
                                        </p:tav>
                                        <p:tav tm="39940">
                                          <p:val>
                                            <p:fltVal val="-2.0869"/>
                                          </p:val>
                                        </p:tav>
                                        <p:tav tm="43270">
                                          <p:val>
                                            <p:fltVal val="-2.4538"/>
                                          </p:val>
                                        </p:tav>
                                        <p:tav tm="46600">
                                          <p:val>
                                            <p:fltVal val="-2.7534"/>
                                          </p:val>
                                        </p:tav>
                                        <p:tav tm="49930">
                                          <p:val>
                                            <p:fltVal val="-2.9876"/>
                                          </p:val>
                                        </p:tav>
                                        <p:tav tm="53250">
                                          <p:val>
                                            <p:fltVal val="-3.1669"/>
                                          </p:val>
                                        </p:tav>
                                        <p:tav tm="56580">
                                          <p:val>
                                            <p:fltVal val="-3.2996"/>
                                          </p:val>
                                        </p:tav>
                                        <p:tav tm="59900">
                                          <p:val>
                                            <p:fltVal val="-3.3906"/>
                                          </p:val>
                                        </p:tav>
                                        <p:tav tm="63220">
                                          <p:val>
                                            <p:fltVal val="-3.4488"/>
                                          </p:val>
                                        </p:tav>
                                        <p:tav tm="66540">
                                          <p:val>
                                            <p:fltVal val="-3.4815"/>
                                          </p:val>
                                        </p:tav>
                                        <p:tav tm="69870">
                                          <p:val>
                                            <p:fltVal val="-3.4961"/>
                                          </p:val>
                                        </p:tav>
                                        <p:tav tm="73190">
                                          <p:val>
                                            <p:fltVal val="-3.4998"/>
                                          </p:val>
                                        </p:tav>
                                        <p:tav tm="76510">
                                          <p:val>
                                            <p:fltVal val="-3.0301"/>
                                          </p:val>
                                        </p:tav>
                                        <p:tav tm="79830">
                                          <p:val>
                                            <p:fltVal val="-0.9661"/>
                                          </p:val>
                                        </p:tav>
                                        <p:tav tm="83160">
                                          <p:val>
                                            <p:fltVal val="2.1525"/>
                                          </p:val>
                                        </p:tav>
                                        <p:tav tm="86480">
                                          <p:val>
                                            <p:fltVal val="6.1215"/>
                                          </p:val>
                                        </p:tav>
                                        <p:tav tm="89800">
                                          <p:val>
                                            <p:fltVal val="10.8322"/>
                                          </p:val>
                                        </p:tav>
                                        <p:tav tm="93120">
                                          <p:val>
                                            <p:fltVal val="16.2132"/>
                                          </p:val>
                                        </p:tav>
                                        <p:tav tm="96450">
                                          <p:val>
                                            <p:fltVal val="22.2128"/>
                                          </p:val>
                                        </p:tav>
                                        <p:tav tm="100000">
                                          <p:val>
                                            <p:fltVal val="28.7297"/>
                                          </p:val>
                                        </p:tav>
                                        <p:tav>
                                          <p:val>
                                            <p:fltVal val="35.8493"/>
                                          </p:val>
                                        </p:tav>
                                        <p:tav>
                                          <p:val>
                                            <p:fltVal val="43.4888"/>
                                          </p:val>
                                        </p:tav>
                                        <p:tav>
                                          <p:val>
                                            <p:fltVal val="51.6257"/>
                                          </p:val>
                                        </p:tav>
                                        <p:tav>
                                          <p:val>
                                            <p:fltVal val="60.2402"/>
                                          </p:val>
                                        </p:tav>
                                        <p:tav>
                                          <p:val>
                                            <p:fltVal val="69.3155"/>
                                          </p:val>
                                        </p:tav>
                                        <p:tav>
                                          <p:val>
                                            <p:fltVal val="78.8364"/>
                                          </p:val>
                                        </p:tav>
                                        <p:tav>
                                          <p:val>
                                            <p:fltVal val="88.6987"/>
                                          </p:val>
                                        </p:tav>
                                        <p:tav>
                                          <p:val>
                                            <p:fltVal val="99.0679"/>
                                          </p:val>
                                        </p:tav>
                                        <p:tav>
                                          <p:val>
                                            <p:fltVal val="109.8461"/>
                                          </p:val>
                                        </p:tav>
                                        <p:tav>
                                          <p:val>
                                            <p:fltVal val="121.0232"/>
                                          </p:val>
                                        </p:tav>
                                        <p:tav>
                                          <p:val>
                                            <p:fltVal val="132.5899"/>
                                          </p:val>
                                        </p:tav>
                                        <p:tav>
                                          <p:val>
                                            <p:fltVal val="144.5376"/>
                                          </p:val>
                                        </p:tav>
                                        <p:tav>
                                          <p:val>
                                            <p:fltVal val="156.85851"/>
                                          </p:val>
                                        </p:tav>
                                        <p:tav>
                                          <p:val>
                                            <p:fltVal val="169.43021"/>
                                          </p:val>
                                        </p:tav>
                                        <p:tav>
                                          <p:val>
                                            <p:fltVal val="182.34309"/>
                                          </p:val>
                                        </p:tav>
                                        <p:tav>
                                          <p:val>
                                            <p:fltVal val="195.1411"/>
                                          </p:val>
                                        </p:tav>
                                        <p:tav>
                                          <p:val>
                                            <p:fltVal val="207.6945"/>
                                          </p:val>
                                        </p:tav>
                                        <p:tav>
                                          <p:val>
                                            <p:fltVal val="219.77251"/>
                                          </p:val>
                                        </p:tav>
                                        <p:tav>
                                          <p:val>
                                            <p:fltVal val="231.4814"/>
                                          </p:val>
                                        </p:tav>
                                        <p:tav>
                                          <p:val>
                                            <p:fltVal val="242.91341"/>
                                          </p:val>
                                        </p:tav>
                                        <p:tav>
                                          <p:val>
                                            <p:fltVal val="253.8558"/>
                                          </p:val>
                                        </p:tav>
                                        <p:tav>
                                          <p:val>
                                            <p:fltVal val="264.40329"/>
                                          </p:val>
                                        </p:tav>
                                        <p:tav>
                                          <p:val>
                                            <p:fltVal val="274.63501"/>
                                          </p:val>
                                        </p:tav>
                                        <p:tav>
                                          <p:val>
                                            <p:fltVal val="284.35721"/>
                                          </p:val>
                                        </p:tav>
                                        <p:tav>
                                          <p:val>
                                            <p:fltVal val="293.6507"/>
                                          </p:val>
                                        </p:tav>
                                        <p:tav>
                                          <p:val>
                                            <p:fltVal val="302.57959"/>
                                          </p:val>
                                        </p:tav>
                                        <p:tav>
                                          <p:val>
                                            <p:fltVal val="310.96921"/>
                                          </p:val>
                                        </p:tav>
                                        <p:tav>
                                          <p:val>
                                            <p:fltVal val="318.88379"/>
                                          </p:val>
                                        </p:tav>
                                        <p:tav>
                                          <p:val>
                                            <p:fltVal val="326.36801"/>
                                          </p:val>
                                        </p:tav>
                                        <p:tav>
                                          <p:val>
                                            <p:fltVal val="333.26511"/>
                                          </p:val>
                                        </p:tav>
                                        <p:tav>
                                          <p:val>
                                            <p:fltVal val="339.6712"/>
                                          </p:val>
                                        </p:tav>
                                        <p:tav>
                                          <p:val>
                                            <p:fltVal val="345.43851"/>
                                          </p:val>
                                        </p:tav>
                                        <p:tav>
                                          <p:val>
                                            <p:fltVal val="350.58469"/>
                                          </p:val>
                                        </p:tav>
                                        <p:tav>
                                          <p:val>
                                            <p:fltVal val="355.09189"/>
                                          </p:val>
                                        </p:tav>
                                        <p:tav>
                                          <p:val>
                                            <p:fltVal val="358.80179"/>
                                          </p:val>
                                        </p:tav>
                                        <p:tav>
                                          <p:val>
                                            <p:fltVal val="361.63531"/>
                                          </p:val>
                                        </p:tav>
                                        <p:tav>
                                          <p:val>
                                            <p:fltVal val="363.345"/>
                                          </p:val>
                                        </p:tav>
                                        <p:tav>
                                          <p:val>
                                            <p:fltVal val="363.4978"/>
                                          </p:val>
                                        </p:tav>
                                        <p:tav>
                                          <p:val>
                                            <p:fltVal val="363.47061"/>
                                          </p:val>
                                        </p:tav>
                                        <p:tav>
                                          <p:val>
                                            <p:fltVal val="363.38339"/>
                                          </p:val>
                                        </p:tav>
                                        <p:tav>
                                          <p:val>
                                            <p:fltVal val="363.20349"/>
                                          </p:val>
                                        </p:tav>
                                        <p:tav>
                                          <p:val>
                                            <p:fltVal val="362.8963"/>
                                          </p:val>
                                        </p:tav>
                                        <p:tav>
                                          <p:val>
                                            <p:fltVal val="362.4227"/>
                                          </p:val>
                                        </p:tav>
                                        <p:tav>
                                          <p:val>
                                            <p:fltVal val="361.7569"/>
                                          </p:val>
                                        </p:tav>
                                        <p:tav>
                                          <p:val>
                                            <p:fltVal val="361.0874"/>
                                          </p:val>
                                        </p:tav>
                                        <p:tav>
                                          <p:val>
                                            <p:fltVal val="360.6105"/>
                                          </p:val>
                                        </p:tav>
                                        <p:tav>
                                          <p:val>
                                            <p:fltVal val="360.30069"/>
                                          </p:val>
                                        </p:tav>
                                        <p:tav>
                                          <p:val>
                                            <p:fltVal val="360.1188"/>
                                          </p:val>
                                        </p:tav>
                                        <p:tav>
                                          <p:val>
                                            <p:fltVal val="360.03021"/>
                                          </p:val>
                                        </p:tav>
                                        <p:tav>
                                          <p:val>
                                            <p:fltVal val="360.00229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"/>
                                          </p:val>
                                        </p:tav>
                                        <p:tav tm="6660">
                                          <p:val>
                                            <p:fltVal val="-10E-5"/>
                                          </p:val>
                                        </p:tav>
                                        <p:tav tm="9990">
                                          <p:val>
                                            <p:fltVal val="-0.0004"/>
                                          </p:val>
                                        </p:tav>
                                        <p:tav tm="13320">
                                          <p:val>
                                            <p:fltVal val="-0.0011"/>
                                          </p:val>
                                        </p:tav>
                                        <p:tav tm="16650">
                                          <p:val>
                                            <p:fltVal val="-0.0021"/>
                                          </p:val>
                                        </p:tav>
                                        <p:tav tm="19970">
                                          <p:val>
                                            <p:fltVal val="-0.0037"/>
                                          </p:val>
                                        </p:tav>
                                        <p:tav tm="23290">
                                          <p:val>
                                            <p:fltVal val="-0.0059"/>
                                          </p:val>
                                        </p:tav>
                                        <p:tav tm="26620">
                                          <p:val>
                                            <p:fltVal val="-0.0088"/>
                                          </p:val>
                                        </p:tav>
                                        <p:tav tm="29950">
                                          <p:val>
                                            <p:fltVal val="-0.0125"/>
                                          </p:val>
                                        </p:tav>
                                        <p:tav tm="33280">
                                          <p:val>
                                            <p:fltVal val="-0.0162"/>
                                          </p:val>
                                        </p:tav>
                                        <p:tav tm="36610">
                                          <p:val>
                                            <p:fltVal val="-0.0191"/>
                                          </p:val>
                                        </p:tav>
                                        <p:tav tm="39940">
                                          <p:val>
                                            <p:fltVal val="-0.0213"/>
                                          </p:val>
                                        </p:tav>
                                        <p:tav tm="43270">
                                          <p:val>
                                            <p:fltVal val="-0.0228"/>
                                          </p:val>
                                        </p:tav>
                                        <p:tav tm="46600">
                                          <p:val>
                                            <p:fltVal val="-0.0239"/>
                                          </p:val>
                                        </p:tav>
                                        <p:tav tm="49930">
                                          <p:val>
                                            <p:fltVal val="-0.0245"/>
                                          </p:val>
                                        </p:tav>
                                        <p:tav tm="53250">
                                          <p:val>
                                            <p:fltVal val="-0.0248"/>
                                          </p:val>
                                        </p:tav>
                                        <p:tav tm="56580">
                                          <p:val>
                                            <p:fltVal val="-0.0249"/>
                                          </p:val>
                                        </p:tav>
                                        <p:tav tm="59900">
                                          <p:val>
                                            <p:fltVal val="-0.0249"/>
                                          </p:val>
                                        </p:tav>
                                        <p:tav tm="63220">
                                          <p:val>
                                            <p:fltVal val="-0.0248"/>
                                          </p:val>
                                        </p:tav>
                                        <p:tav tm="66540">
                                          <p:val>
                                            <p:fltVal val="-0.0241"/>
                                          </p:val>
                                        </p:tav>
                                        <p:tav tm="69870">
                                          <p:val>
                                            <p:fltVal val="-0.022"/>
                                          </p:val>
                                        </p:tav>
                                        <p:tav tm="73190">
                                          <p:val>
                                            <p:fltVal val="-0.0179"/>
                                          </p:val>
                                        </p:tav>
                                        <p:tav tm="76510">
                                          <p:val>
                                            <p:fltVal val="-0.0113"/>
                                          </p:val>
                                        </p:tav>
                                        <p:tav tm="79830">
                                          <p:val>
                                            <p:fltVal val="-0.0013"/>
                                          </p:val>
                                        </p:tav>
                                        <p:tav tm="83160">
                                          <p:val>
                                            <p:fltVal val="0.0124"/>
                                          </p:val>
                                        </p:tav>
                                        <p:tav tm="86480">
                                          <p:val>
                                            <p:fltVal val="0.0309"/>
                                          </p:val>
                                        </p:tav>
                                        <p:tav tm="89800">
                                          <p:val>
                                            <p:fltVal val="0.0546"/>
                                          </p:val>
                                        </p:tav>
                                        <p:tav tm="93120">
                                          <p:val>
                                            <p:fltVal val="0.0842"/>
                                          </p:val>
                                        </p:tav>
                                        <p:tav tm="96450">
                                          <p:val>
                                            <p:fltVal val="0.1204"/>
                                          </p:val>
                                        </p:tav>
                                        <p:tav tm="100000">
                                          <p:val>
                                            <p:fltVal val="0.1634"/>
                                          </p:val>
                                        </p:tav>
                                        <p:tav>
                                          <p:val>
                                            <p:fltVal val="0.2145"/>
                                          </p:val>
                                        </p:tav>
                                        <p:tav>
                                          <p:val>
                                            <p:fltVal val="0.2711"/>
                                          </p:val>
                                        </p:tav>
                                        <p:tav>
                                          <p:val>
                                            <p:fltVal val="0.3207"/>
                                          </p:val>
                                        </p:tav>
                                        <p:tav>
                                          <p:val>
                                            <p:fltVal val="0.3625"/>
                                          </p:val>
                                        </p:tav>
                                        <p:tav>
                                          <p:val>
                                            <p:fltVal val="0.3973"/>
                                          </p:val>
                                        </p:tav>
                                        <p:tav>
                                          <p:val>
                                            <p:fltVal val="0.4256"/>
                                          </p:val>
                                        </p:tav>
                                        <p:tav>
                                          <p:val>
                                            <p:fltVal val="0.448"/>
                                          </p:val>
                                        </p:tav>
                                        <p:tav>
                                          <p:val>
                                            <p:fltVal val="0.4655"/>
                                          </p:val>
                                        </p:tav>
                                        <p:tav>
                                          <p:val>
                                            <p:fltVal val="0.4786"/>
                                          </p:val>
                                        </p:tav>
                                        <p:tav>
                                          <p:val>
                                            <p:fltVal val="0.4878"/>
                                          </p:val>
                                        </p:tav>
                                        <p:tav>
                                          <p:val>
                                            <p:fltVal val="0.4939"/>
                                          </p:val>
                                        </p:tav>
                                        <p:tav>
                                          <p:val>
                                            <p:fltVal val="0.4975"/>
                                          </p:val>
                                        </p:tav>
                                        <p:tav>
                                          <p:val>
                                            <p:fltVal val="0.4993"/>
                                          </p:val>
                                        </p:tav>
                                        <p:tav>
                                          <p:val>
                                            <p:fltVal val="0.4999"/>
                                          </p:val>
                                        </p:tav>
                                        <p:tav>
                                          <p:val>
                                            <p:fltVal val="0.4999"/>
                                          </p:val>
                                        </p:tav>
                                        <p:tav>
                                          <p:val>
                                            <p:fltVal val="0.4998"/>
                                          </p:val>
                                        </p:tav>
                                        <p:tav>
                                          <p:val>
                                            <p:fltVal val="0.4988"/>
                                          </p:val>
                                        </p:tav>
                                        <p:tav>
                                          <p:val>
                                            <p:fltVal val="0.4965"/>
                                          </p:val>
                                        </p:tav>
                                        <p:tav>
                                          <p:val>
                                            <p:fltVal val="0.4921"/>
                                          </p:val>
                                        </p:tav>
                                        <p:tav>
                                          <p:val>
                                            <p:fltVal val="0.485"/>
                                          </p:val>
                                        </p:tav>
                                        <p:tav>
                                          <p:val>
                                            <p:fltVal val="0.4746"/>
                                          </p:val>
                                        </p:tav>
                                        <p:tav>
                                          <p:val>
                                            <p:fltVal val="0.4603"/>
                                          </p:val>
                                        </p:tav>
                                        <p:tav>
                                          <p:val>
                                            <p:fltVal val="0.4411"/>
                                          </p:val>
                                        </p:tav>
                                        <p:tav>
                                          <p:val>
                                            <p:fltVal val="0.4169"/>
                                          </p:val>
                                        </p:tav>
                                        <p:tav>
                                          <p:val>
                                            <p:fltVal val="0.3868"/>
                                          </p:val>
                                        </p:tav>
                                        <p:tav>
                                          <p:val>
                                            <p:fltVal val="0.3499"/>
                                          </p:val>
                                        </p:tav>
                                        <p:tav>
                                          <p:val>
                                            <p:fltVal val="0.306"/>
                                          </p:val>
                                        </p:tav>
                                        <p:tav>
                                          <p:val>
                                            <p:fltVal val="0.2544"/>
                                          </p:val>
                                        </p:tav>
                                        <p:tav>
                                          <p:val>
                                            <p:fltVal val="0.1981"/>
                                          </p:val>
                                        </p:tav>
                                        <p:tav>
                                          <p:val>
                                            <p:fltVal val="0.1498"/>
                                          </p:val>
                                        </p:tav>
                                        <p:tav>
                                          <p:val>
                                            <p:fltVal val="0.1087"/>
                                          </p:val>
                                        </p:tav>
                                        <p:tav>
                                          <p:val>
                                            <p:fltVal val="0.0748"/>
                                          </p:val>
                                        </p:tav>
                                        <p:tav>
                                          <p:val>
                                            <p:fltVal val="0.0473"/>
                                          </p:val>
                                        </p:tav>
                                        <p:tav>
                                          <p:val>
                                            <p:fltVal val="0.0251"/>
                                          </p:val>
                                        </p:tav>
                                        <p:tav>
                                          <p:val>
                                            <p:fltVal val="0.0082"/>
                                          </p:val>
                                        </p:tav>
                                        <p:tav>
                                          <p:val>
                                            <p:fltVal val="-0.0044"/>
                                          </p:val>
                                        </p:tav>
                                        <p:tav>
                                          <p:val>
                                            <p:fltVal val="-0.0134"/>
                                          </p:val>
                                        </p:tav>
                                        <p:tav>
                                          <p:val>
                                            <p:fltVal val="-0.0192"/>
                                          </p:val>
                                        </p:tav>
                                        <p:tav>
                                          <p:val>
                                            <p:fltVal val="-0.0227"/>
                                          </p:val>
                                        </p:tav>
                                        <p:tav>
                                          <p:val>
                                            <p:fltVal val="-0.0244"/>
                                          </p:val>
                                        </p:tav>
                                        <p:tav>
                                          <p:val>
                                            <p:fltVal val="-0.0249"/>
                                          </p:val>
                                        </p:tav>
                                        <p:tav>
                                          <p:val>
                                            <p:fltVal val="-0.0249"/>
                                          </p:val>
                                        </p:tav>
                                        <p:tav>
                                          <p:val>
                                            <p:fltVal val="-0.0244"/>
                                          </p:val>
                                        </p:tav>
                                        <p:tav>
                                          <p:val>
                                            <p:fltVal val="-0.0219"/>
                                          </p:val>
                                        </p:tav>
                                        <p:tav>
                                          <p:val>
                                            <p:fltVal val="-0.0156"/>
                                          </p:val>
                                        </p:tav>
                                        <p:tav>
                                          <p:val>
                                            <p:fltVal val="-0.0039"/>
                                          </p:val>
                                        </p:tav>
                                        <p:tav>
                                          <p:val>
                                            <p:fltVal val="0.0104"/>
                                          </p:val>
                                        </p:tav>
                                        <p:tav>
                                          <p:val>
                                            <p:fltVal val="0.0192"/>
                                          </p:val>
                                        </p:tav>
                                        <p:tav>
                                          <p:val>
                                            <p:fltVal val="0.0235"/>
                                          </p:val>
                                        </p:tav>
                                        <p:tav>
                                          <p:val>
                                            <p:fltVal val="0.0248"/>
                                          </p:val>
                                        </p:tav>
                                        <p:tav>
                                          <p:val>
                                            <p:fltVal val="0.0249"/>
                                          </p:val>
                                        </p:tav>
                                        <p:tav>
                                          <p:val>
                                            <p:fltVal val="0.0247"/>
                                          </p:val>
                                        </p:tav>
                                        <p:tav>
                                          <p:val>
                                            <p:fltVal val="0.0234"/>
                                          </p:val>
                                        </p:tav>
                                        <p:tav>
                                          <p:val>
                                            <p:fltVal val="0.0202"/>
                                          </p:val>
                                        </p:tav>
                                        <p:tav>
                                          <p:val>
                                            <p:fltVal val="0.0143"/>
                                          </p:val>
                                        </p:tav>
                                        <p:tav>
                                          <p:val>
                                            <p:fltVal val="0.0071"/>
                                          </p:val>
                                        </p:tav>
                                        <p:tav>
                                          <p:val>
                                            <p:fltVal val="0.0027"/>
                                          </p:val>
                                        </p:tav>
                                        <p:tav>
                                          <p:val>
                                            <p:fltVal val="0.0007"/>
                                          </p:val>
                                        </p:tav>
                                        <p:tav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1"/>
                                          </p:val>
                                        </p:tav>
                                        <p:tav tm="6660">
                                          <p:val>
                                            <p:fltVal val="1.0002"/>
                                          </p:val>
                                        </p:tav>
                                        <p:tav tm="9990">
                                          <p:val>
                                            <p:fltVal val="1.0009"/>
                                          </p:val>
                                        </p:tav>
                                        <p:tav tm="13320">
                                          <p:val>
                                            <p:fltVal val="1.0023"/>
                                          </p:val>
                                        </p:tav>
                                        <p:tav tm="16650">
                                          <p:val>
                                            <p:fltVal val="1.0046"/>
                                          </p:val>
                                        </p:tav>
                                        <p:tav tm="19970">
                                          <p:val>
                                            <p:fltVal val="1.008"/>
                                          </p:val>
                                        </p:tav>
                                        <p:tav tm="23290">
                                          <p:val>
                                            <p:fltVal val="1.0127"/>
                                          </p:val>
                                        </p:tav>
                                        <p:tav tm="26620">
                                          <p:val>
                                            <p:fltVal val="1.019"/>
                                          </p:val>
                                        </p:tav>
                                        <p:tav tm="29950">
                                          <p:val>
                                            <p:fltVal val="1.0271"/>
                                          </p:val>
                                        </p:tav>
                                        <p:tav tm="33280">
                                          <p:val>
                                            <p:fltVal val="1.0351"/>
                                          </p:val>
                                        </p:tav>
                                        <p:tav tm="36610">
                                          <p:val>
                                            <p:fltVal val="1.0414"/>
                                          </p:val>
                                        </p:tav>
                                        <p:tav tm="39940">
                                          <p:val>
                                            <p:fltVal val="1.046"/>
                                          </p:val>
                                        </p:tav>
                                        <p:tav tm="43270">
                                          <p:val>
                                            <p:fltVal val="1.0494"/>
                                          </p:val>
                                        </p:tav>
                                        <p:tav tm="46600">
                                          <p:val>
                                            <p:fltVal val="1.0516"/>
                                          </p:val>
                                        </p:tav>
                                        <p:tav tm="49930">
                                          <p:val>
                                            <p:fltVal val="1.053"/>
                                          </p:val>
                                        </p:tav>
                                        <p:tav tm="53250">
                                          <p:val>
                                            <p:fltVal val="1.0537"/>
                                          </p:val>
                                        </p:tav>
                                        <p:tav tm="56580">
                                          <p:val>
                                            <p:fltVal val="1.0539"/>
                                          </p:val>
                                        </p:tav>
                                        <p:tav tm="59900">
                                          <p:val>
                                            <p:fltVal val="1.054"/>
                                          </p:val>
                                        </p:tav>
                                        <p:tav tm="63220">
                                          <p:val>
                                            <p:fltVal val="1.0536"/>
                                          </p:val>
                                        </p:tav>
                                        <p:tav tm="66540">
                                          <p:val>
                                            <p:fltVal val="1.0515"/>
                                          </p:val>
                                        </p:tav>
                                        <p:tav tm="69870">
                                          <p:val>
                                            <p:fltVal val="1.0457"/>
                                          </p:val>
                                        </p:tav>
                                        <p:tav tm="73190">
                                          <p:val>
                                            <p:fltVal val="1.0344"/>
                                          </p:val>
                                        </p:tav>
                                        <p:tav tm="76510">
                                          <p:val>
                                            <p:fltVal val="1.0183"/>
                                          </p:val>
                                        </p:tav>
                                        <p:tav tm="79830">
                                          <p:val>
                                            <p:fltVal val="1.0076"/>
                                          </p:val>
                                        </p:tav>
                                        <p:tav tm="83160">
                                          <p:val>
                                            <p:fltVal val="1.0021"/>
                                          </p:val>
                                        </p:tav>
                                        <p:tav tm="86480">
                                          <p:val>
                                            <p:fltVal val="1.0002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.0006"/>
                                          </p:val>
                                        </p:tav>
                                        <p:tav>
                                          <p:val>
                                            <p:fltVal val="1.0024"/>
                                          </p:val>
                                        </p:tav>
                                        <p:tav>
                                          <p:val>
                                            <p:fltVal val="1.006"/>
                                          </p:val>
                                        </p:tav>
                                        <p:tav>
                                          <p:val>
                                            <p:fltVal val="1.0121"/>
                                          </p:val>
                                        </p:tav>
                                        <p:tav>
                                          <p:val>
                                            <p:fltVal val="1.0213"/>
                                          </p:val>
                                        </p:tav>
                                        <p:tav>
                                          <p:val>
                                            <p:fltVal val="1.0331"/>
                                          </p:val>
                                        </p:tav>
                                        <p:tav>
                                          <p:val>
                                            <p:fltVal val="1.0422"/>
                                          </p:val>
                                        </p:tav>
                                        <p:tav>
                                          <p:val>
                                            <p:fltVal val="1.0482"/>
                                          </p:val>
                                        </p:tav>
                                        <p:tav>
                                          <p:val>
                                            <p:fltVal val="1.0516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06"/>
                                          </p:val>
                                        </p:tav>
                                        <p:tav>
                                          <p:val>
                                            <p:fltVal val="1.0439"/>
                                          </p:val>
                                        </p:tav>
                                        <p:tav>
                                          <p:val>
                                            <p:fltVal val="1.0312"/>
                                          </p:val>
                                        </p:tav>
                                        <p:tav>
                                          <p:val>
                                            <p:fltVal val="1.0156"/>
                                          </p:val>
                                        </p:tav>
                                        <p:tav>
                                          <p:val>
                                            <p:fltVal val="1.0061"/>
                                          </p:val>
                                        </p:tav>
                                        <p:tav>
                                          <p:val>
                                            <p:fltVal val="1.0015"/>
                                          </p:val>
                                        </p:tav>
                                        <p:tav>
                                          <p:val>
                                            <p:fltVal val="1.000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999"/>
                                          </p:val>
                                        </p:tav>
                                        <p:tav tm="6660">
                                          <p:val>
                                            <p:fltVal val="0.9994"/>
                                          </p:val>
                                        </p:tav>
                                        <p:tav tm="9990">
                                          <p:val>
                                            <p:fltVal val="0.9981"/>
                                          </p:val>
                                        </p:tav>
                                        <p:tav tm="13320">
                                          <p:val>
                                            <p:fltVal val="0.9955"/>
                                          </p:val>
                                        </p:tav>
                                        <p:tav tm="16650">
                                          <p:val>
                                            <p:fltVal val="0.9913"/>
                                          </p:val>
                                        </p:tav>
                                        <p:tav tm="19970">
                                          <p:val>
                                            <p:fltVal val="0.985"/>
                                          </p:val>
                                        </p:tav>
                                        <p:tav tm="23290">
                                          <p:val>
                                            <p:fltVal val="0.9763"/>
                                          </p:val>
                                        </p:tav>
                                        <p:tav tm="26620">
                                          <p:val>
                                            <p:fltVal val="0.9646"/>
                                          </p:val>
                                        </p:tav>
                                        <p:tav tm="29950">
                                          <p:val>
                                            <p:fltVal val="0.9497"/>
                                          </p:val>
                                        </p:tav>
                                        <p:tav tm="33280">
                                          <p:val>
                                            <p:fltVal val="0.9348"/>
                                          </p:val>
                                        </p:tav>
                                        <p:tav tm="36610">
                                          <p:val>
                                            <p:fltVal val="0.9232"/>
                                          </p:val>
                                        </p:tav>
                                        <p:tav tm="39940">
                                          <p:val>
                                            <p:fltVal val="0.9146"/>
                                          </p:val>
                                        </p:tav>
                                        <p:tav tm="43270">
                                          <p:val>
                                            <p:fltVal val="0.9084"/>
                                          </p:val>
                                        </p:tav>
                                        <p:tav tm="46600">
                                          <p:val>
                                            <p:fltVal val="0.9042"/>
                                          </p:val>
                                        </p:tav>
                                        <p:tav tm="49930">
                                          <p:val>
                                            <p:fltVal val="0.9017"/>
                                          </p:val>
                                        </p:tav>
                                        <p:tav tm="53250">
                                          <p:val>
                                            <p:fltVal val="0.9005"/>
                                          </p:val>
                                        </p:tav>
                                        <p:tav tm="56580">
                                          <p:val>
                                            <p:fltVal val="0.9"/>
                                          </p:val>
                                        </p:tav>
                                        <p:tav tm="59900">
                                          <p:val>
                                            <p:fltVal val="0.8999"/>
                                          </p:val>
                                        </p:tav>
                                        <p:tav tm="63220">
                                          <p:val>
                                            <p:fltVal val="0.9006"/>
                                          </p:val>
                                        </p:tav>
                                        <p:tav tm="66540">
                                          <p:val>
                                            <p:fltVal val="0.9046"/>
                                          </p:val>
                                        </p:tav>
                                        <p:tav tm="69870">
                                          <p:val>
                                            <p:fltVal val="0.9153"/>
                                          </p:val>
                                        </p:tav>
                                        <p:tav tm="73190">
                                          <p:val>
                                            <p:fltVal val="0.9362"/>
                                          </p:val>
                                        </p:tav>
                                        <p:tav tm="76510">
                                          <p:val>
                                            <p:fltVal val="0.9659"/>
                                          </p:val>
                                        </p:tav>
                                        <p:tav tm="79830">
                                          <p:val>
                                            <p:fltVal val="0.9858"/>
                                          </p:val>
                                        </p:tav>
                                        <p:tav tm="83160">
                                          <p:val>
                                            <p:fltVal val="0.9959"/>
                                          </p:val>
                                        </p:tav>
                                        <p:tav tm="86480">
                                          <p:val>
                                            <p:fltVal val="0.9995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0.9998"/>
                                          </p:val>
                                        </p:tav>
                                        <p:tav>
                                          <p:val>
                                            <p:fltVal val="0.9987"/>
                                          </p:val>
                                        </p:tav>
                                        <p:tav>
                                          <p:val>
                                            <p:fltVal val="0.9955"/>
                                          </p:val>
                                        </p:tav>
                                        <p:tav>
                                          <p:val>
                                            <p:fltVal val="0.9888"/>
                                          </p:val>
                                        </p:tav>
                                        <p:tav>
                                          <p:val>
                                            <p:fltVal val="0.9775"/>
                                          </p:val>
                                        </p:tav>
                                        <p:tav>
                                          <p:val>
                                            <p:fltVal val="0.9605"/>
                                          </p:val>
                                        </p:tav>
                                        <p:tav>
                                          <p:val>
                                            <p:fltVal val="0.9385"/>
                                          </p:val>
                                        </p:tav>
                                        <p:tav>
                                          <p:val>
                                            <p:fltVal val="0.9217"/>
                                          </p:val>
                                        </p:tav>
                                        <p:tav>
                                          <p:val>
                                            <p:fltVal val="0.9107"/>
                                          </p:val>
                                        </p:tav>
                                        <p:tav>
                                          <p:val>
                                            <p:fltVal val="0.9042"/>
                                          </p:val>
                                        </p:tav>
                                        <p:tav>
                                          <p:val>
                                            <p:fltVal val="0.901"/>
                                          </p:val>
                                        </p:tav>
                                        <p:tav>
                                          <p:val>
                                            <p:fltVal val="0.9"/>
                                          </p:val>
                                        </p:tav>
                                        <p:tav>
                                          <p:val>
                                            <p:fltVal val="0.9"/>
                                          </p:val>
                                        </p:tav>
                                        <p:tav>
                                          <p:val>
                                            <p:fltVal val="0.901"/>
                                          </p:val>
                                        </p:tav>
                                        <p:tav>
                                          <p:val>
                                            <p:fltVal val="0.9061"/>
                                          </p:val>
                                        </p:tav>
                                        <p:tav>
                                          <p:val>
                                            <p:fltVal val="0.9186"/>
                                          </p:val>
                                        </p:tav>
                                        <p:tav>
                                          <p:val>
                                            <p:fltVal val="0.942"/>
                                          </p:val>
                                        </p:tav>
                                        <p:tav>
                                          <p:val>
                                            <p:fltVal val="0.9709"/>
                                          </p:val>
                                        </p:tav>
                                        <p:tav>
                                          <p:val>
                                            <p:fltVal val="0.9885"/>
                                          </p:val>
                                        </p:tav>
                                        <p:tav>
                                          <p:val>
                                            <p:fltVal val="0.997"/>
                                          </p:val>
                                        </p:tav>
                                        <p:tav>
                                          <p:val>
                                            <p:fltVal val="0.9997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1"/>
                                          </p:val>
                                        </p:tav>
                                        <p:tav tm="6660">
                                          <p:val>
                                            <p:fltVal val="1.0002"/>
                                          </p:val>
                                        </p:tav>
                                        <p:tav tm="9990">
                                          <p:val>
                                            <p:fltVal val="1.0009"/>
                                          </p:val>
                                        </p:tav>
                                        <p:tav tm="13320">
                                          <p:val>
                                            <p:fltVal val="1.0023"/>
                                          </p:val>
                                        </p:tav>
                                        <p:tav tm="16650">
                                          <p:val>
                                            <p:fltVal val="1.0046"/>
                                          </p:val>
                                        </p:tav>
                                        <p:tav tm="19970">
                                          <p:val>
                                            <p:fltVal val="1.008"/>
                                          </p:val>
                                        </p:tav>
                                        <p:tav tm="23290">
                                          <p:val>
                                            <p:fltVal val="1.0127"/>
                                          </p:val>
                                        </p:tav>
                                        <p:tav tm="26620">
                                          <p:val>
                                            <p:fltVal val="1.019"/>
                                          </p:val>
                                        </p:tav>
                                        <p:tav tm="29950">
                                          <p:val>
                                            <p:fltVal val="1.0271"/>
                                          </p:val>
                                        </p:tav>
                                        <p:tav tm="33280">
                                          <p:val>
                                            <p:fltVal val="1.0351"/>
                                          </p:val>
                                        </p:tav>
                                        <p:tav tm="36610">
                                          <p:val>
                                            <p:fltVal val="1.0414"/>
                                          </p:val>
                                        </p:tav>
                                        <p:tav tm="39940">
                                          <p:val>
                                            <p:fltVal val="1.046"/>
                                          </p:val>
                                        </p:tav>
                                        <p:tav tm="43270">
                                          <p:val>
                                            <p:fltVal val="1.0494"/>
                                          </p:val>
                                        </p:tav>
                                        <p:tav tm="46600">
                                          <p:val>
                                            <p:fltVal val="1.0516"/>
                                          </p:val>
                                        </p:tav>
                                        <p:tav tm="49930">
                                          <p:val>
                                            <p:fltVal val="1.053"/>
                                          </p:val>
                                        </p:tav>
                                        <p:tav tm="53250">
                                          <p:val>
                                            <p:fltVal val="1.0537"/>
                                          </p:val>
                                        </p:tav>
                                        <p:tav tm="56580">
                                          <p:val>
                                            <p:fltVal val="1.0539"/>
                                          </p:val>
                                        </p:tav>
                                        <p:tav tm="59900">
                                          <p:val>
                                            <p:fltVal val="1.054"/>
                                          </p:val>
                                        </p:tav>
                                        <p:tav tm="63220">
                                          <p:val>
                                            <p:fltVal val="1.0536"/>
                                          </p:val>
                                        </p:tav>
                                        <p:tav tm="66540">
                                          <p:val>
                                            <p:fltVal val="1.0515"/>
                                          </p:val>
                                        </p:tav>
                                        <p:tav tm="69870">
                                          <p:val>
                                            <p:fltVal val="1.0457"/>
                                          </p:val>
                                        </p:tav>
                                        <p:tav tm="73190">
                                          <p:val>
                                            <p:fltVal val="1.0344"/>
                                          </p:val>
                                        </p:tav>
                                        <p:tav tm="76510">
                                          <p:val>
                                            <p:fltVal val="1.0183"/>
                                          </p:val>
                                        </p:tav>
                                        <p:tav tm="79830">
                                          <p:val>
                                            <p:fltVal val="1.0076"/>
                                          </p:val>
                                        </p:tav>
                                        <p:tav tm="83160">
                                          <p:val>
                                            <p:fltVal val="1.0021"/>
                                          </p:val>
                                        </p:tav>
                                        <p:tav tm="86480">
                                          <p:val>
                                            <p:fltVal val="1.0002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.0006"/>
                                          </p:val>
                                        </p:tav>
                                        <p:tav>
                                          <p:val>
                                            <p:fltVal val="1.0024"/>
                                          </p:val>
                                        </p:tav>
                                        <p:tav>
                                          <p:val>
                                            <p:fltVal val="1.006"/>
                                          </p:val>
                                        </p:tav>
                                        <p:tav>
                                          <p:val>
                                            <p:fltVal val="1.0121"/>
                                          </p:val>
                                        </p:tav>
                                        <p:tav>
                                          <p:val>
                                            <p:fltVal val="1.0213"/>
                                          </p:val>
                                        </p:tav>
                                        <p:tav>
                                          <p:val>
                                            <p:fltVal val="1.0331"/>
                                          </p:val>
                                        </p:tav>
                                        <p:tav>
                                          <p:val>
                                            <p:fltVal val="1.0422"/>
                                          </p:val>
                                        </p:tav>
                                        <p:tav>
                                          <p:val>
                                            <p:fltVal val="1.0482"/>
                                          </p:val>
                                        </p:tav>
                                        <p:tav>
                                          <p:val>
                                            <p:fltVal val="1.0516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06"/>
                                          </p:val>
                                        </p:tav>
                                        <p:tav>
                                          <p:val>
                                            <p:fltVal val="1.0439"/>
                                          </p:val>
                                        </p:tav>
                                        <p:tav>
                                          <p:val>
                                            <p:fltVal val="1.0312"/>
                                          </p:val>
                                        </p:tav>
                                        <p:tav>
                                          <p:val>
                                            <p:fltVal val="1.0156"/>
                                          </p:val>
                                        </p:tav>
                                        <p:tav>
                                          <p:val>
                                            <p:fltVal val="1.0061"/>
                                          </p:val>
                                        </p:tav>
                                        <p:tav>
                                          <p:val>
                                            <p:fltVal val="1.0015"/>
                                          </p:val>
                                        </p:tav>
                                        <p:tav>
                                          <p:val>
                                            <p:fltVal val="1.000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A533B99E-5218-4CFC-9859-526C266F7E96}"/>
              </a:ext>
            </a:extLst>
          </p:cNvPr>
          <p:cNvSpPr txBox="1"/>
          <p:nvPr/>
        </p:nvSpPr>
        <p:spPr>
          <a:xfrm>
            <a:off x="1028700" y="760603"/>
            <a:ext cx="44386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Class: </a:t>
            </a:r>
            <a:r>
              <a:rPr lang="cs-CZ" b="1" spc="-5" err="1">
                <a:cs typeface="Source Sans Pro"/>
              </a:rPr>
              <a:t>Aves</a:t>
            </a:r>
            <a:r>
              <a:rPr lang="cs-CZ" b="1" spc="-5">
                <a:cs typeface="Source Sans Pro"/>
              </a:rPr>
              <a:t> (</a:t>
            </a:r>
            <a:r>
              <a:rPr lang="cs-CZ" b="1" spc="-5" err="1">
                <a:cs typeface="Source Sans Pro"/>
              </a:rPr>
              <a:t>Birds</a:t>
            </a:r>
            <a:r>
              <a:rPr lang="cs-CZ" b="1" spc="-5">
                <a:cs typeface="Source Sans Pro"/>
              </a:rPr>
              <a:t>)</a:t>
            </a:r>
            <a:endParaRPr b="1" dirty="0"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b="0" spc="-10" dirty="0">
                <a:cs typeface="Source Sans Pro Light"/>
              </a:rPr>
              <a:t>External </a:t>
            </a:r>
            <a:r>
              <a:rPr b="0" spc="-5" dirty="0">
                <a:cs typeface="Source Sans Pro Light"/>
              </a:rPr>
              <a:t>observation: </a:t>
            </a:r>
            <a:r>
              <a:rPr b="1" spc="-10" dirty="0">
                <a:cs typeface="Source Sans Pro"/>
              </a:rPr>
              <a:t>“</a:t>
            </a:r>
            <a:r>
              <a:rPr lang="cs-CZ" b="1" spc="-10" err="1">
                <a:cs typeface="Source Sans Pro"/>
              </a:rPr>
              <a:t>Pigeon</a:t>
            </a:r>
            <a:r>
              <a:rPr b="1" spc="-10" dirty="0">
                <a:cs typeface="Source Sans Pro"/>
              </a:rPr>
              <a:t>”</a:t>
            </a:r>
            <a:endParaRPr b="1" dirty="0">
              <a:cs typeface="Source Sans Pro"/>
            </a:endParaRPr>
          </a:p>
        </p:txBody>
      </p:sp>
      <p:sp>
        <p:nvSpPr>
          <p:cNvPr id="6" name="object 9">
            <a:hlinkClick r:id="rId2"/>
            <a:extLst>
              <a:ext uri="{FF2B5EF4-FFF2-40B4-BE49-F238E27FC236}">
                <a16:creationId xmlns:a16="http://schemas.microsoft.com/office/drawing/2014/main" id="{A326CF5E-D308-4ABA-85E5-F9DBC6EEA91D}"/>
              </a:ext>
            </a:extLst>
          </p:cNvPr>
          <p:cNvSpPr/>
          <p:nvPr/>
        </p:nvSpPr>
        <p:spPr>
          <a:xfrm>
            <a:off x="4552156" y="2070100"/>
            <a:ext cx="11417933" cy="74857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0E16F-4372-4EA1-8F34-7F69FE99A7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93D5A-1BD0-4168-8723-BA41770446AF}"/>
              </a:ext>
            </a:extLst>
          </p:cNvPr>
          <p:cNvSpPr/>
          <p:nvPr/>
        </p:nvSpPr>
        <p:spPr>
          <a:xfrm>
            <a:off x="8971756" y="9045080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956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A533B99E-5218-4CFC-9859-526C266F7E96}"/>
              </a:ext>
            </a:extLst>
          </p:cNvPr>
          <p:cNvSpPr txBox="1"/>
          <p:nvPr/>
        </p:nvSpPr>
        <p:spPr>
          <a:xfrm>
            <a:off x="1028700" y="760603"/>
            <a:ext cx="44386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Class: </a:t>
            </a:r>
            <a:r>
              <a:rPr lang="cs-CZ" b="1" spc="-5" err="1">
                <a:cs typeface="Source Sans Pro Light"/>
              </a:rPr>
              <a:t>Reptilia</a:t>
            </a:r>
            <a:r>
              <a:rPr b="1" spc="-25" dirty="0">
                <a:cs typeface="Source Sans Pro"/>
              </a:rPr>
              <a:t> </a:t>
            </a:r>
            <a:r>
              <a:rPr b="1" spc="-5" dirty="0">
                <a:cs typeface="Source Sans Pro"/>
              </a:rPr>
              <a:t>(</a:t>
            </a:r>
            <a:r>
              <a:rPr lang="cs-CZ" b="1" spc="-5" err="1">
                <a:cs typeface="Source Sans Pro"/>
              </a:rPr>
              <a:t>Reptiles</a:t>
            </a:r>
            <a:r>
              <a:rPr b="1" spc="-5" dirty="0">
                <a:cs typeface="Source Sans Pro"/>
              </a:rPr>
              <a:t>)</a:t>
            </a:r>
            <a:endParaRPr b="1" dirty="0"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b="0" spc="-10" dirty="0">
                <a:cs typeface="Source Sans Pro Light"/>
              </a:rPr>
              <a:t>External </a:t>
            </a:r>
            <a:r>
              <a:rPr b="0" spc="-5" dirty="0">
                <a:cs typeface="Source Sans Pro Light"/>
              </a:rPr>
              <a:t>observation: </a:t>
            </a:r>
            <a:r>
              <a:rPr b="1" spc="-10" dirty="0">
                <a:cs typeface="Source Sans Pro"/>
              </a:rPr>
              <a:t>“</a:t>
            </a:r>
            <a:r>
              <a:rPr lang="cs-CZ" b="1" spc="-5" err="1">
                <a:cs typeface="Source Sans Pro"/>
              </a:rPr>
              <a:t>Red-Eared</a:t>
            </a:r>
            <a:r>
              <a:rPr lang="cs-CZ" b="1" spc="-5">
                <a:cs typeface="Source Sans Pro"/>
              </a:rPr>
              <a:t> </a:t>
            </a:r>
            <a:r>
              <a:rPr lang="cs-CZ" b="1" err="1">
                <a:cs typeface="Source Sans Pro"/>
              </a:rPr>
              <a:t>Slider</a:t>
            </a:r>
            <a:r>
              <a:rPr b="1" spc="-10" dirty="0">
                <a:cs typeface="Source Sans Pro"/>
              </a:rPr>
              <a:t>”</a:t>
            </a:r>
            <a:endParaRPr b="1" dirty="0">
              <a:cs typeface="Source Sans Pr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E80BC16-DFE5-4489-AE2F-BEF7A2DE6610}"/>
              </a:ext>
            </a:extLst>
          </p:cNvPr>
          <p:cNvSpPr txBox="1"/>
          <p:nvPr/>
        </p:nvSpPr>
        <p:spPr>
          <a:xfrm>
            <a:off x="9276556" y="1308100"/>
            <a:ext cx="52895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Internal </a:t>
            </a:r>
            <a:r>
              <a:rPr b="0" spc="-10" dirty="0">
                <a:cs typeface="Source Sans Pro Light"/>
              </a:rPr>
              <a:t>anatomy: </a:t>
            </a:r>
            <a:r>
              <a:rPr b="1" spc="-15" dirty="0">
                <a:cs typeface="Source Sans Pro"/>
              </a:rPr>
              <a:t>“</a:t>
            </a:r>
            <a:r>
              <a:rPr lang="cs-CZ" b="1" spc="-5" err="1">
                <a:cs typeface="Source Sans Pro"/>
              </a:rPr>
              <a:t>Red-Eared</a:t>
            </a:r>
            <a:r>
              <a:rPr lang="cs-CZ" b="1" spc="-5">
                <a:cs typeface="Source Sans Pro"/>
              </a:rPr>
              <a:t> </a:t>
            </a:r>
            <a:r>
              <a:rPr lang="cs-CZ" b="1" err="1">
                <a:cs typeface="Source Sans Pro"/>
              </a:rPr>
              <a:t>Slider</a:t>
            </a:r>
            <a:r>
              <a:rPr b="1" spc="-15" dirty="0">
                <a:cs typeface="Source Sans Pro"/>
              </a:rPr>
              <a:t> </a:t>
            </a:r>
            <a:r>
              <a:rPr b="1" dirty="0">
                <a:cs typeface="Source Sans Pro"/>
              </a:rPr>
              <a:t>–</a:t>
            </a:r>
            <a:r>
              <a:rPr b="1" spc="25" dirty="0">
                <a:cs typeface="Source Sans Pro"/>
              </a:rPr>
              <a:t> </a:t>
            </a:r>
            <a:r>
              <a:rPr b="1" spc="-10" dirty="0">
                <a:cs typeface="Source Sans Pro"/>
              </a:rPr>
              <a:t>Anatomy”</a:t>
            </a:r>
            <a:endParaRPr b="1" dirty="0">
              <a:cs typeface="Source Sans Pro"/>
            </a:endParaRPr>
          </a:p>
        </p:txBody>
      </p:sp>
      <p:sp>
        <p:nvSpPr>
          <p:cNvPr id="6" name="object 3">
            <a:hlinkClick r:id="rId2"/>
            <a:extLst>
              <a:ext uri="{FF2B5EF4-FFF2-40B4-BE49-F238E27FC236}">
                <a16:creationId xmlns:a16="http://schemas.microsoft.com/office/drawing/2014/main" id="{DE125579-34B0-491B-9DA7-E2F9AC5815F3}"/>
              </a:ext>
            </a:extLst>
          </p:cNvPr>
          <p:cNvSpPr/>
          <p:nvPr/>
        </p:nvSpPr>
        <p:spPr>
          <a:xfrm>
            <a:off x="273876" y="2451100"/>
            <a:ext cx="9572883" cy="655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hlinkClick r:id="rId4"/>
            <a:extLst>
              <a:ext uri="{FF2B5EF4-FFF2-40B4-BE49-F238E27FC236}">
                <a16:creationId xmlns:a16="http://schemas.microsoft.com/office/drawing/2014/main" id="{FAEF5E53-093B-48E0-B2E7-227ED2657FB8}"/>
              </a:ext>
            </a:extLst>
          </p:cNvPr>
          <p:cNvSpPr/>
          <p:nvPr/>
        </p:nvSpPr>
        <p:spPr>
          <a:xfrm>
            <a:off x="9265476" y="2679699"/>
            <a:ext cx="9724993" cy="5758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C9C01-C270-4E57-B090-B5E9023EE7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3A3877-4FB1-46AB-8097-5495D387882F}"/>
              </a:ext>
            </a:extLst>
          </p:cNvPr>
          <p:cNvSpPr/>
          <p:nvPr/>
        </p:nvSpPr>
        <p:spPr>
          <a:xfrm>
            <a:off x="15344016" y="6796293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8BDFF5-6752-4109-8BC1-6927B879C618}"/>
              </a:ext>
            </a:extLst>
          </p:cNvPr>
          <p:cNvSpPr/>
          <p:nvPr/>
        </p:nvSpPr>
        <p:spPr>
          <a:xfrm>
            <a:off x="5597757" y="6796293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003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A533B99E-5218-4CFC-9859-526C266F7E96}"/>
              </a:ext>
            </a:extLst>
          </p:cNvPr>
          <p:cNvSpPr txBox="1"/>
          <p:nvPr/>
        </p:nvSpPr>
        <p:spPr>
          <a:xfrm>
            <a:off x="1028700" y="760603"/>
            <a:ext cx="44386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Class: </a:t>
            </a:r>
            <a:r>
              <a:rPr lang="cs-CZ" b="1" spc="-5" err="1">
                <a:cs typeface="Source Sans Pro Light"/>
              </a:rPr>
              <a:t>Reptilia</a:t>
            </a:r>
            <a:r>
              <a:rPr b="1" spc="-25" dirty="0">
                <a:cs typeface="Source Sans Pro"/>
              </a:rPr>
              <a:t> </a:t>
            </a:r>
            <a:r>
              <a:rPr b="1" spc="-5" dirty="0">
                <a:cs typeface="Source Sans Pro"/>
              </a:rPr>
              <a:t>(</a:t>
            </a:r>
            <a:r>
              <a:rPr lang="cs-CZ" b="1" spc="-5" err="1">
                <a:cs typeface="Source Sans Pro"/>
              </a:rPr>
              <a:t>Reptiles</a:t>
            </a:r>
            <a:r>
              <a:rPr b="1" spc="-5" dirty="0">
                <a:cs typeface="Source Sans Pro"/>
              </a:rPr>
              <a:t>)</a:t>
            </a:r>
            <a:endParaRPr b="1" dirty="0"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b="0" spc="-10" dirty="0">
                <a:cs typeface="Source Sans Pro Light"/>
              </a:rPr>
              <a:t>External </a:t>
            </a:r>
            <a:r>
              <a:rPr b="0" spc="-5" dirty="0">
                <a:cs typeface="Source Sans Pro Light"/>
              </a:rPr>
              <a:t>observation: </a:t>
            </a:r>
            <a:r>
              <a:rPr b="1" spc="-10" dirty="0">
                <a:cs typeface="Source Sans Pro"/>
              </a:rPr>
              <a:t>“</a:t>
            </a:r>
            <a:r>
              <a:rPr lang="cs-CZ" b="1" spc="-5" err="1">
                <a:cs typeface="Source Sans Pro"/>
              </a:rPr>
              <a:t>Cobra</a:t>
            </a:r>
            <a:r>
              <a:rPr b="1" spc="-10" dirty="0">
                <a:cs typeface="Source Sans Pro"/>
              </a:rPr>
              <a:t>”</a:t>
            </a:r>
            <a:endParaRPr b="1" dirty="0">
              <a:cs typeface="Source Sans Pr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E80BC16-DFE5-4489-AE2F-BEF7A2DE6610}"/>
              </a:ext>
            </a:extLst>
          </p:cNvPr>
          <p:cNvSpPr txBox="1"/>
          <p:nvPr/>
        </p:nvSpPr>
        <p:spPr>
          <a:xfrm>
            <a:off x="9276556" y="1308100"/>
            <a:ext cx="52895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Internal </a:t>
            </a:r>
            <a:r>
              <a:rPr b="0" spc="-10" dirty="0">
                <a:cs typeface="Source Sans Pro Light"/>
              </a:rPr>
              <a:t>anatomy: </a:t>
            </a:r>
            <a:r>
              <a:rPr b="1" spc="-15" dirty="0">
                <a:cs typeface="Source Sans Pro"/>
              </a:rPr>
              <a:t>“</a:t>
            </a:r>
            <a:r>
              <a:rPr lang="cs-CZ" b="1" spc="-5" err="1">
                <a:cs typeface="Source Sans Pro"/>
              </a:rPr>
              <a:t>Cobra</a:t>
            </a:r>
            <a:r>
              <a:rPr b="1" dirty="0">
                <a:cs typeface="Source Sans Pro"/>
              </a:rPr>
              <a:t>–</a:t>
            </a:r>
            <a:r>
              <a:rPr b="1" spc="25" dirty="0">
                <a:cs typeface="Source Sans Pro"/>
              </a:rPr>
              <a:t> </a:t>
            </a:r>
            <a:r>
              <a:rPr b="1" spc="-10" dirty="0">
                <a:cs typeface="Source Sans Pro"/>
              </a:rPr>
              <a:t>Anatomy”</a:t>
            </a:r>
            <a:endParaRPr b="1" dirty="0">
              <a:cs typeface="Source Sans Pro"/>
            </a:endParaRPr>
          </a:p>
        </p:txBody>
      </p:sp>
      <p:sp>
        <p:nvSpPr>
          <p:cNvPr id="8" name="object 4">
            <a:hlinkClick r:id="rId2"/>
            <a:extLst>
              <a:ext uri="{FF2B5EF4-FFF2-40B4-BE49-F238E27FC236}">
                <a16:creationId xmlns:a16="http://schemas.microsoft.com/office/drawing/2014/main" id="{8E829F72-74E5-4B9B-9AF7-95E63B3DBF5B}"/>
              </a:ext>
            </a:extLst>
          </p:cNvPr>
          <p:cNvSpPr/>
          <p:nvPr/>
        </p:nvSpPr>
        <p:spPr>
          <a:xfrm>
            <a:off x="469019" y="2527300"/>
            <a:ext cx="9569537" cy="693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>
            <a:hlinkClick r:id="rId4"/>
            <a:extLst>
              <a:ext uri="{FF2B5EF4-FFF2-40B4-BE49-F238E27FC236}">
                <a16:creationId xmlns:a16="http://schemas.microsoft.com/office/drawing/2014/main" id="{CD1262E5-B686-4A0E-BA84-EC3E69D891CA}"/>
              </a:ext>
            </a:extLst>
          </p:cNvPr>
          <p:cNvSpPr/>
          <p:nvPr/>
        </p:nvSpPr>
        <p:spPr>
          <a:xfrm>
            <a:off x="9352756" y="1993900"/>
            <a:ext cx="9214052" cy="7115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25960-43CC-486A-9A87-78D63D0495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714ADF-24D0-4A32-8FF5-A9C7F03D52EC}"/>
              </a:ext>
            </a:extLst>
          </p:cNvPr>
          <p:cNvSpPr/>
          <p:nvPr/>
        </p:nvSpPr>
        <p:spPr>
          <a:xfrm>
            <a:off x="11936139" y="8740174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3E384-AD70-46A0-8CD8-9C6E8E38E72B}"/>
              </a:ext>
            </a:extLst>
          </p:cNvPr>
          <p:cNvSpPr/>
          <p:nvPr/>
        </p:nvSpPr>
        <p:spPr>
          <a:xfrm>
            <a:off x="3162795" y="8750844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331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A533B99E-5218-4CFC-9859-526C266F7E96}"/>
              </a:ext>
            </a:extLst>
          </p:cNvPr>
          <p:cNvSpPr txBox="1"/>
          <p:nvPr/>
        </p:nvSpPr>
        <p:spPr>
          <a:xfrm>
            <a:off x="1028700" y="760603"/>
            <a:ext cx="4438650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Class: </a:t>
            </a:r>
            <a:r>
              <a:rPr lang="cs-CZ" spc="-5">
                <a:cs typeface="Source Sans Pro Light"/>
              </a:rPr>
              <a:t>: </a:t>
            </a:r>
            <a:r>
              <a:rPr lang="cs-CZ" b="1" spc="-5" err="1">
                <a:cs typeface="Source Sans Pro"/>
              </a:rPr>
              <a:t>Amphibia</a:t>
            </a:r>
            <a:r>
              <a:rPr lang="cs-CZ" b="1">
                <a:cs typeface="Source Sans Pro"/>
              </a:rPr>
              <a:t> </a:t>
            </a:r>
            <a:r>
              <a:rPr lang="cs-CZ" b="1" spc="-5">
                <a:cs typeface="Source Sans Pro"/>
              </a:rPr>
              <a:t>(</a:t>
            </a:r>
            <a:r>
              <a:rPr lang="cs-CZ" b="1" spc="-5" err="1">
                <a:cs typeface="Source Sans Pro"/>
              </a:rPr>
              <a:t>amphibians</a:t>
            </a:r>
            <a:r>
              <a:rPr lang="cs-CZ" b="1" spc="-5">
                <a:cs typeface="Source Sans Pro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b="0" spc="-10" dirty="0">
                <a:cs typeface="Source Sans Pro Light"/>
              </a:rPr>
              <a:t>External </a:t>
            </a:r>
            <a:r>
              <a:rPr b="0" spc="-5" dirty="0">
                <a:cs typeface="Source Sans Pro Light"/>
              </a:rPr>
              <a:t>observation: </a:t>
            </a:r>
            <a:r>
              <a:rPr b="1" spc="-10" dirty="0">
                <a:cs typeface="Source Sans Pro"/>
              </a:rPr>
              <a:t>“</a:t>
            </a:r>
            <a:r>
              <a:rPr lang="cs-CZ" b="1" spc="-5" err="1">
                <a:cs typeface="Source Sans Pro"/>
              </a:rPr>
              <a:t>Fire</a:t>
            </a:r>
            <a:r>
              <a:rPr lang="cs-CZ" b="1" spc="25">
                <a:cs typeface="Source Sans Pro"/>
              </a:rPr>
              <a:t> </a:t>
            </a:r>
            <a:r>
              <a:rPr lang="cs-CZ" b="1" spc="-5" err="1">
                <a:cs typeface="Source Sans Pro"/>
              </a:rPr>
              <a:t>Salamander</a:t>
            </a:r>
            <a:r>
              <a:rPr b="1" spc="-10" dirty="0">
                <a:cs typeface="Source Sans Pro"/>
              </a:rPr>
              <a:t>”</a:t>
            </a:r>
            <a:endParaRPr b="1" dirty="0">
              <a:cs typeface="Source Sans Pr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E80BC16-DFE5-4489-AE2F-BEF7A2DE6610}"/>
              </a:ext>
            </a:extLst>
          </p:cNvPr>
          <p:cNvSpPr txBox="1"/>
          <p:nvPr/>
        </p:nvSpPr>
        <p:spPr>
          <a:xfrm>
            <a:off x="9276556" y="1308100"/>
            <a:ext cx="52895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Internal </a:t>
            </a:r>
            <a:r>
              <a:rPr b="0" spc="-10" dirty="0">
                <a:cs typeface="Source Sans Pro Light"/>
              </a:rPr>
              <a:t>anatomy: </a:t>
            </a:r>
            <a:r>
              <a:rPr b="1" spc="-15" dirty="0">
                <a:cs typeface="Source Sans Pro"/>
              </a:rPr>
              <a:t>“</a:t>
            </a:r>
            <a:r>
              <a:rPr lang="cs-CZ" b="1" spc="-5" err="1">
                <a:cs typeface="Source Sans Pro"/>
              </a:rPr>
              <a:t>Fire</a:t>
            </a:r>
            <a:r>
              <a:rPr lang="cs-CZ" b="1" spc="25">
                <a:cs typeface="Source Sans Pro"/>
              </a:rPr>
              <a:t> </a:t>
            </a:r>
            <a:r>
              <a:rPr lang="cs-CZ" b="1" spc="-5" err="1">
                <a:cs typeface="Source Sans Pro"/>
              </a:rPr>
              <a:t>Salamander</a:t>
            </a:r>
            <a:r>
              <a:rPr b="1" dirty="0">
                <a:cs typeface="Source Sans Pro"/>
              </a:rPr>
              <a:t>–</a:t>
            </a:r>
            <a:r>
              <a:rPr b="1" spc="25" dirty="0">
                <a:cs typeface="Source Sans Pro"/>
              </a:rPr>
              <a:t> </a:t>
            </a:r>
            <a:r>
              <a:rPr b="1" spc="-10" dirty="0">
                <a:cs typeface="Source Sans Pro"/>
              </a:rPr>
              <a:t>Anatomy”</a:t>
            </a:r>
            <a:endParaRPr b="1" dirty="0">
              <a:cs typeface="Source Sans Pro"/>
            </a:endParaRPr>
          </a:p>
        </p:txBody>
      </p:sp>
      <p:sp>
        <p:nvSpPr>
          <p:cNvPr id="6" name="object 3">
            <a:hlinkClick r:id="rId2"/>
            <a:extLst>
              <a:ext uri="{FF2B5EF4-FFF2-40B4-BE49-F238E27FC236}">
                <a16:creationId xmlns:a16="http://schemas.microsoft.com/office/drawing/2014/main" id="{7E113FF9-A38F-4CE7-8D1B-0DDB46E373D1}"/>
              </a:ext>
            </a:extLst>
          </p:cNvPr>
          <p:cNvSpPr/>
          <p:nvPr/>
        </p:nvSpPr>
        <p:spPr>
          <a:xfrm>
            <a:off x="0" y="2947073"/>
            <a:ext cx="10153650" cy="42474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hlinkClick r:id="rId4"/>
            <a:extLst>
              <a:ext uri="{FF2B5EF4-FFF2-40B4-BE49-F238E27FC236}">
                <a16:creationId xmlns:a16="http://schemas.microsoft.com/office/drawing/2014/main" id="{213DD653-E99A-47F9-8C09-C8F65D59EEF0}"/>
              </a:ext>
            </a:extLst>
          </p:cNvPr>
          <p:cNvSpPr/>
          <p:nvPr/>
        </p:nvSpPr>
        <p:spPr>
          <a:xfrm>
            <a:off x="8819356" y="2718473"/>
            <a:ext cx="9809163" cy="4990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D9A6A4-84E8-4CB9-8409-BBF69944C7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248FD7-62BF-4368-8BAE-9DAC83ABA563}"/>
              </a:ext>
            </a:extLst>
          </p:cNvPr>
          <p:cNvSpPr/>
          <p:nvPr/>
        </p:nvSpPr>
        <p:spPr>
          <a:xfrm>
            <a:off x="14456425" y="6462599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26A67C-28B8-4DF8-B092-4861C8AC83D4}"/>
              </a:ext>
            </a:extLst>
          </p:cNvPr>
          <p:cNvSpPr/>
          <p:nvPr/>
        </p:nvSpPr>
        <p:spPr>
          <a:xfrm>
            <a:off x="4552156" y="6462599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6873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A533B99E-5218-4CFC-9859-526C266F7E96}"/>
              </a:ext>
            </a:extLst>
          </p:cNvPr>
          <p:cNvSpPr txBox="1"/>
          <p:nvPr/>
        </p:nvSpPr>
        <p:spPr>
          <a:xfrm>
            <a:off x="1028700" y="760603"/>
            <a:ext cx="44386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Class: </a:t>
            </a:r>
            <a:r>
              <a:rPr lang="cs-CZ" spc="-5">
                <a:cs typeface="Source Sans Pro Light"/>
              </a:rPr>
              <a:t>: </a:t>
            </a:r>
            <a:r>
              <a:rPr lang="cs-CZ" b="1" spc="-5" err="1">
                <a:cs typeface="Source Sans Pro"/>
              </a:rPr>
              <a:t>Amphibia</a:t>
            </a:r>
            <a:r>
              <a:rPr lang="cs-CZ" b="1">
                <a:cs typeface="Source Sans Pro"/>
              </a:rPr>
              <a:t> </a:t>
            </a:r>
            <a:r>
              <a:rPr lang="cs-CZ" b="1" spc="-5">
                <a:cs typeface="Source Sans Pro"/>
              </a:rPr>
              <a:t>(</a:t>
            </a:r>
            <a:r>
              <a:rPr lang="cs-CZ" b="1" spc="-5" err="1">
                <a:cs typeface="Source Sans Pro"/>
              </a:rPr>
              <a:t>amphibians</a:t>
            </a:r>
            <a:r>
              <a:rPr lang="cs-CZ" b="1" spc="-5">
                <a:cs typeface="Source Sans Pro"/>
              </a:rPr>
              <a:t>)</a:t>
            </a:r>
            <a:endParaRPr b="1"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br>
              <a:rPr lang="cs-CZ" b="0" spc="-10">
                <a:cs typeface="Source Sans Pro Light"/>
              </a:rPr>
            </a:br>
            <a:r>
              <a:rPr b="0" spc="-10" dirty="0">
                <a:cs typeface="Source Sans Pro Light"/>
              </a:rPr>
              <a:t>External </a:t>
            </a:r>
            <a:r>
              <a:rPr b="0" spc="-5" dirty="0">
                <a:cs typeface="Source Sans Pro Light"/>
              </a:rPr>
              <a:t>observation: </a:t>
            </a:r>
            <a:r>
              <a:rPr b="1" spc="-10" dirty="0">
                <a:cs typeface="Source Sans Pro"/>
              </a:rPr>
              <a:t>“</a:t>
            </a:r>
            <a:r>
              <a:rPr lang="cs-CZ" b="1" spc="-5" err="1">
                <a:cs typeface="Source Sans Pro"/>
              </a:rPr>
              <a:t>Toad</a:t>
            </a:r>
            <a:r>
              <a:rPr b="1" spc="-10" dirty="0">
                <a:cs typeface="Source Sans Pro"/>
              </a:rPr>
              <a:t>”</a:t>
            </a:r>
            <a:endParaRPr b="1" dirty="0">
              <a:cs typeface="Source Sans Pr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E80BC16-DFE5-4489-AE2F-BEF7A2DE6610}"/>
              </a:ext>
            </a:extLst>
          </p:cNvPr>
          <p:cNvSpPr txBox="1"/>
          <p:nvPr/>
        </p:nvSpPr>
        <p:spPr>
          <a:xfrm>
            <a:off x="9276556" y="1308100"/>
            <a:ext cx="52895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Internal </a:t>
            </a:r>
            <a:r>
              <a:rPr b="0" spc="-10" dirty="0">
                <a:cs typeface="Source Sans Pro Light"/>
              </a:rPr>
              <a:t>anatomy: </a:t>
            </a:r>
            <a:r>
              <a:rPr b="1" spc="-15" dirty="0">
                <a:cs typeface="Source Sans Pro"/>
              </a:rPr>
              <a:t>“</a:t>
            </a:r>
            <a:r>
              <a:rPr lang="cs-CZ" b="1" spc="-5" err="1">
                <a:cs typeface="Source Sans Pro"/>
              </a:rPr>
              <a:t>Toad</a:t>
            </a:r>
            <a:r>
              <a:rPr b="1" dirty="0">
                <a:cs typeface="Source Sans Pro"/>
              </a:rPr>
              <a:t>–</a:t>
            </a:r>
            <a:r>
              <a:rPr b="1" spc="25" dirty="0">
                <a:cs typeface="Source Sans Pro"/>
              </a:rPr>
              <a:t> </a:t>
            </a:r>
            <a:r>
              <a:rPr b="1" spc="-10" dirty="0">
                <a:cs typeface="Source Sans Pro"/>
              </a:rPr>
              <a:t>Anatomy”</a:t>
            </a:r>
            <a:endParaRPr b="1" dirty="0">
              <a:cs typeface="Source Sans Pro"/>
            </a:endParaRPr>
          </a:p>
        </p:txBody>
      </p:sp>
      <p:sp>
        <p:nvSpPr>
          <p:cNvPr id="8" name="object 4">
            <a:hlinkClick r:id="rId2"/>
            <a:extLst>
              <a:ext uri="{FF2B5EF4-FFF2-40B4-BE49-F238E27FC236}">
                <a16:creationId xmlns:a16="http://schemas.microsoft.com/office/drawing/2014/main" id="{5C2F5AD0-A542-4C39-9963-FDC8EFB7AD82}"/>
              </a:ext>
            </a:extLst>
          </p:cNvPr>
          <p:cNvSpPr/>
          <p:nvPr/>
        </p:nvSpPr>
        <p:spPr>
          <a:xfrm>
            <a:off x="923879" y="2070100"/>
            <a:ext cx="9086941" cy="7164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E0E23-D6CD-4693-A398-EACF05E9D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D616074-71C6-4B5A-8448-95089A022D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2515031"/>
                  </p:ext>
                </p:extLst>
              </p:nvPr>
            </p:nvGraphicFramePr>
            <p:xfrm>
              <a:off x="9062642" y="-378652"/>
              <a:ext cx="9739808" cy="102348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9808" cy="10234889"/>
                    </a:xfrm>
                    <a:prstGeom prst="rect">
                      <a:avLst/>
                    </a:prstGeom>
                  </am3d:spPr>
                  <am3d:camera>
                    <am3d:pos x="0" y="0" z="689768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419" d="1000000"/>
                    <am3d:preTrans dx="-2098436" dy="-1503282" dz="691615"/>
                    <am3d:scale>
                      <am3d:sx n="1000000" d="1000000"/>
                      <am3d:sy n="1000000" d="1000000"/>
                      <am3d:sz n="1000000" d="1000000"/>
                    </am3d:scale>
                    <am3d:rot ax="3155710" ay="3622221" az="29196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508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D616074-71C6-4B5A-8448-95089A022D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62642" y="-378652"/>
                <a:ext cx="9739808" cy="102348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33F999F-4E65-47D8-977E-19EF1DE67178}"/>
              </a:ext>
            </a:extLst>
          </p:cNvPr>
          <p:cNvSpPr/>
          <p:nvPr/>
        </p:nvSpPr>
        <p:spPr>
          <a:xfrm>
            <a:off x="971102" y="8227547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Click to open in Lifeliqe</a:t>
            </a:r>
            <a:endParaRPr lang="cs-C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2005F2-D824-467F-9EDE-7A0D81DF0589}"/>
              </a:ext>
            </a:extLst>
          </p:cNvPr>
          <p:cNvSpPr/>
          <p:nvPr/>
        </p:nvSpPr>
        <p:spPr>
          <a:xfrm>
            <a:off x="11827338" y="8318500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628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A533B99E-5218-4CFC-9859-526C266F7E96}"/>
              </a:ext>
            </a:extLst>
          </p:cNvPr>
          <p:cNvSpPr txBox="1"/>
          <p:nvPr/>
        </p:nvSpPr>
        <p:spPr>
          <a:xfrm>
            <a:off x="1028700" y="760603"/>
            <a:ext cx="44386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Source Sans Pro Light"/>
                <a:cs typeface="Source Sans Pro Light"/>
              </a:rPr>
              <a:t>Class: </a:t>
            </a:r>
            <a:r>
              <a:rPr lang="cs-CZ" spc="-5">
                <a:latin typeface="Source Sans Pro Light"/>
                <a:cs typeface="Source Sans Pro Light"/>
              </a:rPr>
              <a:t>: : </a:t>
            </a:r>
            <a:r>
              <a:rPr lang="cs-CZ" err="1">
                <a:latin typeface="Source Sans Pro"/>
                <a:cs typeface="Source Sans Pro"/>
              </a:rPr>
              <a:t>Chondrichthyes</a:t>
            </a:r>
            <a:r>
              <a:rPr lang="cs-CZ">
                <a:latin typeface="Source Sans Pro"/>
                <a:cs typeface="Source Sans Pro"/>
              </a:rPr>
              <a:t> </a:t>
            </a:r>
            <a:r>
              <a:rPr lang="cs-CZ" spc="-5">
                <a:latin typeface="Source Sans Pro"/>
                <a:cs typeface="Source Sans Pro"/>
              </a:rPr>
              <a:t>(</a:t>
            </a:r>
            <a:r>
              <a:rPr lang="cs-CZ" spc="-5" err="1">
                <a:latin typeface="Source Sans Pro"/>
                <a:cs typeface="Source Sans Pro"/>
              </a:rPr>
              <a:t>cartilaginous</a:t>
            </a:r>
            <a:r>
              <a:rPr lang="cs-CZ" spc="-35">
                <a:latin typeface="Source Sans Pro"/>
                <a:cs typeface="Source Sans Pro"/>
              </a:rPr>
              <a:t> </a:t>
            </a:r>
            <a:r>
              <a:rPr lang="cs-CZ" err="1">
                <a:latin typeface="Source Sans Pro"/>
                <a:cs typeface="Source Sans Pro"/>
              </a:rPr>
              <a:t>fishes</a:t>
            </a:r>
            <a:r>
              <a:rPr lang="cs-CZ">
                <a:latin typeface="Source Sans Pro"/>
                <a:cs typeface="Source Sans Pro"/>
              </a:rPr>
              <a:t>)</a:t>
            </a:r>
            <a:br>
              <a:rPr lang="cs-CZ">
                <a:latin typeface="Source Sans Pro"/>
                <a:cs typeface="Source Sans Pro"/>
              </a:rPr>
            </a:br>
            <a:br>
              <a:rPr lang="cs-CZ">
                <a:latin typeface="Source Sans Pro"/>
                <a:cs typeface="Source Sans Pro"/>
              </a:rPr>
            </a:br>
            <a:r>
              <a:rPr b="0" spc="-10" dirty="0">
                <a:latin typeface="Source Sans Pro Light"/>
                <a:cs typeface="Source Sans Pro Light"/>
              </a:rPr>
              <a:t>External </a:t>
            </a:r>
            <a:r>
              <a:rPr b="0" spc="-5" dirty="0">
                <a:latin typeface="Source Sans Pro Light"/>
                <a:cs typeface="Source Sans Pro Light"/>
              </a:rPr>
              <a:t>observation: </a:t>
            </a:r>
            <a:r>
              <a:rPr spc="-10" dirty="0">
                <a:latin typeface="Source Sans Pro"/>
                <a:cs typeface="Source Sans Pro"/>
              </a:rPr>
              <a:t>“</a:t>
            </a:r>
            <a:r>
              <a:rPr lang="cs-CZ" spc="-10">
                <a:latin typeface="Source Sans Pro"/>
                <a:cs typeface="Source Sans Pro"/>
              </a:rPr>
              <a:t>Great </a:t>
            </a:r>
            <a:r>
              <a:rPr lang="cs-CZ" spc="-5" err="1">
                <a:latin typeface="Source Sans Pro"/>
                <a:cs typeface="Source Sans Pro"/>
              </a:rPr>
              <a:t>White</a:t>
            </a:r>
            <a:r>
              <a:rPr lang="cs-CZ" spc="5">
                <a:latin typeface="Source Sans Pro"/>
                <a:cs typeface="Source Sans Pro"/>
              </a:rPr>
              <a:t> </a:t>
            </a:r>
            <a:r>
              <a:rPr lang="cs-CZ" spc="-10" err="1">
                <a:latin typeface="Source Sans Pro"/>
                <a:cs typeface="Source Sans Pro"/>
              </a:rPr>
              <a:t>Shark</a:t>
            </a:r>
            <a:r>
              <a:rPr spc="-10" dirty="0">
                <a:latin typeface="Source Sans Pro"/>
                <a:cs typeface="Source Sans Pro"/>
              </a:rPr>
              <a:t>”</a:t>
            </a:r>
            <a:endParaRPr dirty="0">
              <a:latin typeface="Source Sans Pro"/>
              <a:cs typeface="Source Sans Pr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E80BC16-DFE5-4489-AE2F-BEF7A2DE6610}"/>
              </a:ext>
            </a:extLst>
          </p:cNvPr>
          <p:cNvSpPr txBox="1"/>
          <p:nvPr/>
        </p:nvSpPr>
        <p:spPr>
          <a:xfrm>
            <a:off x="9276556" y="1308100"/>
            <a:ext cx="52895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Source Sans Pro Light"/>
                <a:cs typeface="Source Sans Pro Light"/>
              </a:rPr>
              <a:t>Internal </a:t>
            </a:r>
            <a:r>
              <a:rPr b="0" spc="-10" dirty="0">
                <a:latin typeface="Source Sans Pro Light"/>
                <a:cs typeface="Source Sans Pro Light"/>
              </a:rPr>
              <a:t>anatomy: </a:t>
            </a:r>
            <a:r>
              <a:rPr spc="-15" dirty="0">
                <a:latin typeface="Source Sans Pro"/>
                <a:cs typeface="Source Sans Pro"/>
              </a:rPr>
              <a:t>“</a:t>
            </a:r>
            <a:r>
              <a:rPr lang="cs-CZ" spc="-10">
                <a:latin typeface="Source Sans Pro"/>
                <a:cs typeface="Source Sans Pro"/>
              </a:rPr>
              <a:t>Great </a:t>
            </a:r>
            <a:r>
              <a:rPr lang="cs-CZ" spc="-5" err="1">
                <a:latin typeface="Source Sans Pro"/>
                <a:cs typeface="Source Sans Pro"/>
              </a:rPr>
              <a:t>White</a:t>
            </a:r>
            <a:r>
              <a:rPr lang="cs-CZ" spc="-5">
                <a:latin typeface="Source Sans Pro"/>
                <a:cs typeface="Source Sans Pro"/>
              </a:rPr>
              <a:t> </a:t>
            </a:r>
            <a:r>
              <a:rPr lang="cs-CZ" spc="-5" err="1">
                <a:latin typeface="Source Sans Pro"/>
                <a:cs typeface="Source Sans Pro"/>
              </a:rPr>
              <a:t>Shark</a:t>
            </a:r>
            <a:r>
              <a:rPr lang="cs-CZ" spc="-5">
                <a:latin typeface="Source Sans Pro"/>
                <a:cs typeface="Source Sans Pro"/>
              </a:rPr>
              <a:t> </a:t>
            </a:r>
            <a:r>
              <a:rPr dirty="0">
                <a:latin typeface="Source Sans Pro"/>
                <a:cs typeface="Source Sans Pro"/>
              </a:rPr>
              <a:t>–</a:t>
            </a:r>
            <a:r>
              <a:rPr spc="25" dirty="0">
                <a:latin typeface="Source Sans Pro"/>
                <a:cs typeface="Source Sans Pro"/>
              </a:rPr>
              <a:t> </a:t>
            </a:r>
            <a:r>
              <a:rPr spc="-10" dirty="0">
                <a:latin typeface="Source Sans Pro"/>
                <a:cs typeface="Source Sans Pro"/>
              </a:rPr>
              <a:t>Anatomy”</a:t>
            </a:r>
            <a:endParaRPr dirty="0">
              <a:latin typeface="Source Sans Pro"/>
              <a:cs typeface="Source Sans Pro"/>
            </a:endParaRPr>
          </a:p>
        </p:txBody>
      </p:sp>
      <p:sp>
        <p:nvSpPr>
          <p:cNvPr id="12" name="object 4">
            <a:hlinkClick r:id="rId2"/>
            <a:extLst>
              <a:ext uri="{FF2B5EF4-FFF2-40B4-BE49-F238E27FC236}">
                <a16:creationId xmlns:a16="http://schemas.microsoft.com/office/drawing/2014/main" id="{F200CA81-063C-4AB8-B10B-4B38C17DE7A7}"/>
              </a:ext>
            </a:extLst>
          </p:cNvPr>
          <p:cNvSpPr/>
          <p:nvPr/>
        </p:nvSpPr>
        <p:spPr>
          <a:xfrm>
            <a:off x="970755" y="2527300"/>
            <a:ext cx="8461845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5">
            <a:hlinkClick r:id="rId4"/>
            <a:extLst>
              <a:ext uri="{FF2B5EF4-FFF2-40B4-BE49-F238E27FC236}">
                <a16:creationId xmlns:a16="http://schemas.microsoft.com/office/drawing/2014/main" id="{F9562407-6FA7-41AB-8C75-972D122DEF71}"/>
              </a:ext>
            </a:extLst>
          </p:cNvPr>
          <p:cNvSpPr/>
          <p:nvPr/>
        </p:nvSpPr>
        <p:spPr>
          <a:xfrm>
            <a:off x="9200356" y="2374900"/>
            <a:ext cx="8107758" cy="4343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59FB6-73A9-46A6-AD44-1CFF0DD45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8C27A3-0816-443E-ABC4-4D8CE82ACF3A}"/>
              </a:ext>
            </a:extLst>
          </p:cNvPr>
          <p:cNvSpPr/>
          <p:nvPr/>
        </p:nvSpPr>
        <p:spPr>
          <a:xfrm>
            <a:off x="14762956" y="5619234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DC278-7650-4552-B662-85A8C3A9F824}"/>
              </a:ext>
            </a:extLst>
          </p:cNvPr>
          <p:cNvSpPr/>
          <p:nvPr/>
        </p:nvSpPr>
        <p:spPr>
          <a:xfrm>
            <a:off x="5358414" y="5638861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5853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A533B99E-5218-4CFC-9859-526C266F7E96}"/>
              </a:ext>
            </a:extLst>
          </p:cNvPr>
          <p:cNvSpPr txBox="1"/>
          <p:nvPr/>
        </p:nvSpPr>
        <p:spPr>
          <a:xfrm>
            <a:off x="1028700" y="760603"/>
            <a:ext cx="4438650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0" spc="-5" dirty="0">
                <a:cs typeface="Source Sans Pro Light"/>
              </a:rPr>
              <a:t>Class</a:t>
            </a:r>
            <a:r>
              <a:rPr lang="cs-CZ" spc="-5">
                <a:cs typeface="Source Sans Pro Light"/>
              </a:rPr>
              <a:t>: </a:t>
            </a:r>
            <a:r>
              <a:rPr lang="cs-CZ" b="1" spc="-5" err="1">
                <a:cs typeface="Source Sans Pro"/>
              </a:rPr>
              <a:t>Agnatha</a:t>
            </a:r>
            <a:r>
              <a:rPr lang="cs-CZ" b="1" spc="-5">
                <a:cs typeface="Source Sans Pro"/>
              </a:rPr>
              <a:t> </a:t>
            </a:r>
            <a:r>
              <a:rPr lang="cs-CZ" b="1" spc="10">
                <a:cs typeface="Source Sans Pro"/>
              </a:rPr>
              <a:t>(</a:t>
            </a:r>
            <a:r>
              <a:rPr lang="cs-CZ" b="1" spc="10" err="1">
                <a:cs typeface="Source Sans Pro"/>
              </a:rPr>
              <a:t>jawless</a:t>
            </a:r>
            <a:r>
              <a:rPr lang="cs-CZ" b="1" spc="-30">
                <a:cs typeface="Source Sans Pro"/>
              </a:rPr>
              <a:t> </a:t>
            </a:r>
            <a:r>
              <a:rPr lang="cs-CZ" b="1" err="1">
                <a:cs typeface="Source Sans Pro"/>
              </a:rPr>
              <a:t>fishes</a:t>
            </a:r>
            <a:r>
              <a:rPr lang="cs-CZ" b="1">
                <a:cs typeface="Source Sans Pro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cs-CZ" b="0" spc="-10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cs typeface="Source Sans Pro Light"/>
              </a:rPr>
              <a:t>External </a:t>
            </a:r>
            <a:r>
              <a:rPr b="0" spc="-5" dirty="0">
                <a:cs typeface="Source Sans Pro Light"/>
              </a:rPr>
              <a:t>observation: </a:t>
            </a:r>
            <a:r>
              <a:rPr lang="cs-CZ" b="1" spc="-5">
                <a:cs typeface="Source Sans Pro"/>
              </a:rPr>
              <a:t>“</a:t>
            </a:r>
            <a:r>
              <a:rPr lang="cs-CZ" b="1" spc="-5" err="1">
                <a:cs typeface="Source Sans Pro"/>
              </a:rPr>
              <a:t>Lamprey</a:t>
            </a:r>
            <a:r>
              <a:rPr b="1" spc="-10" dirty="0">
                <a:cs typeface="Source Sans Pro"/>
              </a:rPr>
              <a:t>”</a:t>
            </a:r>
            <a:endParaRPr b="1" dirty="0">
              <a:cs typeface="Source Sans Pro"/>
            </a:endParaRPr>
          </a:p>
        </p:txBody>
      </p:sp>
      <p:sp>
        <p:nvSpPr>
          <p:cNvPr id="6" name="object 3">
            <a:hlinkClick r:id="rId2"/>
            <a:extLst>
              <a:ext uri="{FF2B5EF4-FFF2-40B4-BE49-F238E27FC236}">
                <a16:creationId xmlns:a16="http://schemas.microsoft.com/office/drawing/2014/main" id="{A1E6D303-D78B-4B33-ADF3-6FFEED96438F}"/>
              </a:ext>
            </a:extLst>
          </p:cNvPr>
          <p:cNvSpPr/>
          <p:nvPr/>
        </p:nvSpPr>
        <p:spPr>
          <a:xfrm>
            <a:off x="1046956" y="1042677"/>
            <a:ext cx="14782800" cy="3923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1DA1EE5-C11E-49CE-8DFC-7EC8E5685F28}"/>
              </a:ext>
            </a:extLst>
          </p:cNvPr>
          <p:cNvSpPr txBox="1"/>
          <p:nvPr/>
        </p:nvSpPr>
        <p:spPr>
          <a:xfrm>
            <a:off x="971550" y="4646803"/>
            <a:ext cx="8457406" cy="113531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b="0" dirty="0">
                <a:cs typeface="Source Sans Pro Light"/>
              </a:rPr>
              <a:t>Besides the </a:t>
            </a:r>
            <a:r>
              <a:rPr b="0" spc="-10" dirty="0">
                <a:cs typeface="Source Sans Pro Light"/>
              </a:rPr>
              <a:t>vertebrates, to </a:t>
            </a:r>
            <a:r>
              <a:rPr b="0" dirty="0">
                <a:cs typeface="Source Sans Pro Light"/>
              </a:rPr>
              <a:t>the </a:t>
            </a:r>
            <a:r>
              <a:rPr b="0" spc="-5" dirty="0">
                <a:cs typeface="Source Sans Pro Light"/>
              </a:rPr>
              <a:t>class </a:t>
            </a:r>
            <a:r>
              <a:rPr lang="en-US" b="0" spc="-10" dirty="0">
                <a:cs typeface="Source Sans Pro Light"/>
              </a:rPr>
              <a:t>chordate</a:t>
            </a:r>
            <a:r>
              <a:rPr b="0" spc="-1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there belong also other animals, </a:t>
            </a:r>
            <a:r>
              <a:rPr b="0" dirty="0">
                <a:cs typeface="Source Sans Pro Light"/>
              </a:rPr>
              <a:t>such </a:t>
            </a:r>
            <a:r>
              <a:rPr b="0" spc="-5" dirty="0">
                <a:cs typeface="Source Sans Pro Light"/>
              </a:rPr>
              <a:t>as  </a:t>
            </a:r>
            <a:r>
              <a:rPr b="0" dirty="0">
                <a:cs typeface="Source Sans Pro Light"/>
              </a:rPr>
              <a:t>Ascidians. </a:t>
            </a:r>
            <a:r>
              <a:rPr b="0" spc="-15" dirty="0">
                <a:cs typeface="Source Sans Pro Light"/>
              </a:rPr>
              <a:t>You </a:t>
            </a:r>
            <a:r>
              <a:rPr b="0" spc="-10" dirty="0">
                <a:cs typeface="Source Sans Pro Light"/>
              </a:rPr>
              <a:t>can </a:t>
            </a:r>
            <a:r>
              <a:rPr b="0" dirty="0">
                <a:cs typeface="Source Sans Pro Light"/>
              </a:rPr>
              <a:t>find the model </a:t>
            </a:r>
            <a:r>
              <a:rPr b="1" spc="-15" dirty="0">
                <a:cs typeface="Source Sans Pro"/>
              </a:rPr>
              <a:t>“Ascidiacea” </a:t>
            </a:r>
            <a:r>
              <a:rPr b="0" dirty="0">
                <a:cs typeface="Source Sans Pro Light"/>
              </a:rPr>
              <a:t>in the Lifeliqe </a:t>
            </a:r>
            <a:r>
              <a:rPr b="0" spc="-5" dirty="0">
                <a:cs typeface="Source Sans Pro Light"/>
              </a:rPr>
              <a:t>app </a:t>
            </a:r>
            <a:r>
              <a:rPr spc="-5" dirty="0">
                <a:cs typeface="Source Sans Pro"/>
              </a:rPr>
              <a:t>Animal </a:t>
            </a:r>
            <a:r>
              <a:rPr dirty="0">
                <a:cs typeface="Source Sans Pro"/>
              </a:rPr>
              <a:t>Biology</a:t>
            </a:r>
            <a:r>
              <a:rPr spc="95" dirty="0">
                <a:cs typeface="Source Sans Pro"/>
              </a:rPr>
              <a:t> </a:t>
            </a:r>
            <a:r>
              <a:rPr b="0" spc="-5" dirty="0">
                <a:cs typeface="Source Sans Pro Light"/>
              </a:rPr>
              <a:t>library.</a:t>
            </a:r>
            <a:endParaRPr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b="0" spc="-10" dirty="0">
                <a:cs typeface="Source Sans Pro Light"/>
              </a:rPr>
              <a:t>External </a:t>
            </a:r>
            <a:r>
              <a:rPr b="0" spc="-5" dirty="0">
                <a:cs typeface="Source Sans Pro Light"/>
              </a:rPr>
              <a:t>observation: </a:t>
            </a:r>
            <a:r>
              <a:rPr b="0" dirty="0">
                <a:cs typeface="Source Sans Pro Light"/>
              </a:rPr>
              <a:t>click on </a:t>
            </a:r>
            <a:r>
              <a:rPr b="1" dirty="0">
                <a:cs typeface="Source Sans Pro"/>
              </a:rPr>
              <a:t>“Epithelium </a:t>
            </a:r>
            <a:r>
              <a:rPr b="1" spc="-5" dirty="0">
                <a:cs typeface="Source Sans Pro"/>
              </a:rPr>
              <a:t>and </a:t>
            </a:r>
            <a:r>
              <a:rPr b="1" spc="-10" dirty="0">
                <a:cs typeface="Source Sans Pro"/>
              </a:rPr>
              <a:t>Tunic” </a:t>
            </a:r>
            <a:r>
              <a:rPr b="0" spc="-5" dirty="0">
                <a:cs typeface="Source Sans Pro Light"/>
              </a:rPr>
              <a:t>description</a:t>
            </a:r>
            <a:r>
              <a:rPr b="0" spc="15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item.</a:t>
            </a:r>
            <a:endParaRPr dirty="0">
              <a:cs typeface="Source Sans Pro Light"/>
            </a:endParaRPr>
          </a:p>
        </p:txBody>
      </p:sp>
      <p:sp>
        <p:nvSpPr>
          <p:cNvPr id="8" name="object 5">
            <a:hlinkClick r:id="rId4"/>
            <a:extLst>
              <a:ext uri="{FF2B5EF4-FFF2-40B4-BE49-F238E27FC236}">
                <a16:creationId xmlns:a16="http://schemas.microsoft.com/office/drawing/2014/main" id="{8BF360FC-D098-487C-BEF9-B021B1949315}"/>
              </a:ext>
            </a:extLst>
          </p:cNvPr>
          <p:cNvSpPr/>
          <p:nvPr/>
        </p:nvSpPr>
        <p:spPr>
          <a:xfrm>
            <a:off x="3713956" y="5956300"/>
            <a:ext cx="2819400" cy="46089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32EB5CB-B7D0-40A8-B268-653CE181856E}"/>
              </a:ext>
            </a:extLst>
          </p:cNvPr>
          <p:cNvSpPr txBox="1"/>
          <p:nvPr/>
        </p:nvSpPr>
        <p:spPr>
          <a:xfrm>
            <a:off x="10343356" y="5499100"/>
            <a:ext cx="4876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Internal </a:t>
            </a:r>
            <a:r>
              <a:rPr b="0" spc="-10" dirty="0">
                <a:cs typeface="Source Sans Pro Light"/>
              </a:rPr>
              <a:t>anatomy: basic </a:t>
            </a:r>
            <a:r>
              <a:rPr b="0" dirty="0">
                <a:cs typeface="Source Sans Pro Light"/>
              </a:rPr>
              <a:t>model</a:t>
            </a:r>
            <a:r>
              <a:rPr b="0" spc="5" dirty="0">
                <a:cs typeface="Source Sans Pro Light"/>
              </a:rPr>
              <a:t> overview</a:t>
            </a:r>
            <a:endParaRPr dirty="0">
              <a:cs typeface="Source Sans Pro Light"/>
            </a:endParaRPr>
          </a:p>
        </p:txBody>
      </p:sp>
      <p:sp>
        <p:nvSpPr>
          <p:cNvPr id="14" name="object 3">
            <a:hlinkClick r:id="rId6"/>
            <a:extLst>
              <a:ext uri="{FF2B5EF4-FFF2-40B4-BE49-F238E27FC236}">
                <a16:creationId xmlns:a16="http://schemas.microsoft.com/office/drawing/2014/main" id="{D81C0540-23B9-4F97-81A8-73A835C5B6F4}"/>
              </a:ext>
            </a:extLst>
          </p:cNvPr>
          <p:cNvSpPr/>
          <p:nvPr/>
        </p:nvSpPr>
        <p:spPr>
          <a:xfrm>
            <a:off x="11791156" y="6184900"/>
            <a:ext cx="3822263" cy="400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F2BB60-BC98-4DA6-B4FB-70ECE4B9FA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15E953-099A-4E2C-96CA-98E1769EEA50}"/>
              </a:ext>
            </a:extLst>
          </p:cNvPr>
          <p:cNvSpPr/>
          <p:nvPr/>
        </p:nvSpPr>
        <p:spPr>
          <a:xfrm>
            <a:off x="6141125" y="8006543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EF24A0-CF85-4550-8366-063BE23CBEC8}"/>
              </a:ext>
            </a:extLst>
          </p:cNvPr>
          <p:cNvSpPr/>
          <p:nvPr/>
        </p:nvSpPr>
        <p:spPr>
          <a:xfrm>
            <a:off x="12172156" y="3822700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Click </a:t>
            </a:r>
            <a:r>
              <a:rPr lang="en-US" dirty="0">
                <a:hlinkClick r:id="rId2"/>
              </a:rPr>
              <a:t>to open in Lifeliqe</a:t>
            </a:r>
            <a:endParaRPr lang="cs-C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A4CF05-279C-42CF-876D-DC71E81B8F0E}"/>
              </a:ext>
            </a:extLst>
          </p:cNvPr>
          <p:cNvSpPr/>
          <p:nvPr/>
        </p:nvSpPr>
        <p:spPr>
          <a:xfrm>
            <a:off x="14540477" y="8000484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1862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>
            <a:extLst>
              <a:ext uri="{FF2B5EF4-FFF2-40B4-BE49-F238E27FC236}">
                <a16:creationId xmlns:a16="http://schemas.microsoft.com/office/drawing/2014/main" id="{E89CC076-B74F-42BF-A860-DEDB73AE36FF}"/>
              </a:ext>
            </a:extLst>
          </p:cNvPr>
          <p:cNvSpPr/>
          <p:nvPr/>
        </p:nvSpPr>
        <p:spPr>
          <a:xfrm>
            <a:off x="-19844" y="556300"/>
            <a:ext cx="8121649" cy="828000"/>
          </a:xfrm>
          <a:custGeom>
            <a:avLst/>
            <a:gdLst/>
            <a:ahLst/>
            <a:cxnLst/>
            <a:rect l="l" t="t" r="r" b="b"/>
            <a:pathLst>
              <a:path w="3883025" h="437515">
                <a:moveTo>
                  <a:pt x="3663867" y="0"/>
                </a:moveTo>
                <a:lnTo>
                  <a:pt x="0" y="0"/>
                </a:lnTo>
                <a:lnTo>
                  <a:pt x="0" y="437153"/>
                </a:lnTo>
                <a:lnTo>
                  <a:pt x="3663867" y="437153"/>
                </a:lnTo>
                <a:lnTo>
                  <a:pt x="3713985" y="431380"/>
                </a:lnTo>
                <a:lnTo>
                  <a:pt x="3759992" y="414936"/>
                </a:lnTo>
                <a:lnTo>
                  <a:pt x="3800576" y="389134"/>
                </a:lnTo>
                <a:lnTo>
                  <a:pt x="3834425" y="355285"/>
                </a:lnTo>
                <a:lnTo>
                  <a:pt x="3860228" y="314701"/>
                </a:lnTo>
                <a:lnTo>
                  <a:pt x="3876671" y="268694"/>
                </a:lnTo>
                <a:lnTo>
                  <a:pt x="3882444" y="218577"/>
                </a:lnTo>
                <a:lnTo>
                  <a:pt x="3876671" y="168459"/>
                </a:lnTo>
                <a:lnTo>
                  <a:pt x="3860228" y="122452"/>
                </a:lnTo>
                <a:lnTo>
                  <a:pt x="3834425" y="81868"/>
                </a:lnTo>
                <a:lnTo>
                  <a:pt x="3800576" y="48018"/>
                </a:lnTo>
                <a:lnTo>
                  <a:pt x="3759992" y="22216"/>
                </a:lnTo>
                <a:lnTo>
                  <a:pt x="3713985" y="5772"/>
                </a:lnTo>
                <a:lnTo>
                  <a:pt x="3663867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557131" y="675419"/>
            <a:ext cx="469900" cy="539750"/>
          </a:xfrm>
          <a:custGeom>
            <a:avLst/>
            <a:gdLst/>
            <a:ahLst/>
            <a:cxnLst/>
            <a:rect l="l" t="t" r="r" b="b"/>
            <a:pathLst>
              <a:path w="469900" h="539750">
                <a:moveTo>
                  <a:pt x="264506" y="39370"/>
                </a:moveTo>
                <a:lnTo>
                  <a:pt x="200524" y="39370"/>
                </a:lnTo>
                <a:lnTo>
                  <a:pt x="204754" y="40640"/>
                </a:lnTo>
                <a:lnTo>
                  <a:pt x="204754" y="67309"/>
                </a:lnTo>
                <a:lnTo>
                  <a:pt x="202845" y="67309"/>
                </a:lnTo>
                <a:lnTo>
                  <a:pt x="195653" y="68579"/>
                </a:lnTo>
                <a:lnTo>
                  <a:pt x="154676" y="78740"/>
                </a:lnTo>
                <a:lnTo>
                  <a:pt x="102999" y="105409"/>
                </a:lnTo>
                <a:lnTo>
                  <a:pt x="63708" y="139700"/>
                </a:lnTo>
                <a:lnTo>
                  <a:pt x="36740" y="173990"/>
                </a:lnTo>
                <a:lnTo>
                  <a:pt x="16325" y="214629"/>
                </a:lnTo>
                <a:lnTo>
                  <a:pt x="3849" y="259079"/>
                </a:lnTo>
                <a:lnTo>
                  <a:pt x="0" y="307340"/>
                </a:lnTo>
                <a:lnTo>
                  <a:pt x="108" y="314959"/>
                </a:lnTo>
                <a:lnTo>
                  <a:pt x="12339" y="379729"/>
                </a:lnTo>
                <a:lnTo>
                  <a:pt x="40557" y="436879"/>
                </a:lnTo>
                <a:lnTo>
                  <a:pt x="94974" y="494029"/>
                </a:lnTo>
                <a:lnTo>
                  <a:pt x="133206" y="516890"/>
                </a:lnTo>
                <a:lnTo>
                  <a:pt x="175287" y="532129"/>
                </a:lnTo>
                <a:lnTo>
                  <a:pt x="221161" y="539750"/>
                </a:lnTo>
                <a:lnTo>
                  <a:pt x="253673" y="539750"/>
                </a:lnTo>
                <a:lnTo>
                  <a:pt x="285884" y="534670"/>
                </a:lnTo>
                <a:lnTo>
                  <a:pt x="314319" y="525779"/>
                </a:lnTo>
                <a:lnTo>
                  <a:pt x="340881" y="514350"/>
                </a:lnTo>
                <a:lnTo>
                  <a:pt x="365552" y="500379"/>
                </a:lnTo>
                <a:lnTo>
                  <a:pt x="214605" y="500379"/>
                </a:lnTo>
                <a:lnTo>
                  <a:pt x="197950" y="497840"/>
                </a:lnTo>
                <a:lnTo>
                  <a:pt x="189804" y="495300"/>
                </a:lnTo>
                <a:lnTo>
                  <a:pt x="186928" y="495300"/>
                </a:lnTo>
                <a:lnTo>
                  <a:pt x="180665" y="494029"/>
                </a:lnTo>
                <a:lnTo>
                  <a:pt x="176296" y="492759"/>
                </a:lnTo>
                <a:lnTo>
                  <a:pt x="171739" y="490220"/>
                </a:lnTo>
                <a:lnTo>
                  <a:pt x="167246" y="488950"/>
                </a:lnTo>
                <a:lnTo>
                  <a:pt x="159601" y="486409"/>
                </a:lnTo>
                <a:lnTo>
                  <a:pt x="155935" y="485140"/>
                </a:lnTo>
                <a:lnTo>
                  <a:pt x="151843" y="482600"/>
                </a:lnTo>
                <a:lnTo>
                  <a:pt x="148466" y="481329"/>
                </a:lnTo>
                <a:lnTo>
                  <a:pt x="146457" y="480059"/>
                </a:lnTo>
                <a:lnTo>
                  <a:pt x="138826" y="476250"/>
                </a:lnTo>
                <a:lnTo>
                  <a:pt x="133314" y="472440"/>
                </a:lnTo>
                <a:lnTo>
                  <a:pt x="127917" y="469900"/>
                </a:lnTo>
                <a:lnTo>
                  <a:pt x="127955" y="468629"/>
                </a:lnTo>
                <a:lnTo>
                  <a:pt x="122908" y="466090"/>
                </a:lnTo>
                <a:lnTo>
                  <a:pt x="120284" y="463550"/>
                </a:lnTo>
                <a:lnTo>
                  <a:pt x="119594" y="463550"/>
                </a:lnTo>
                <a:lnTo>
                  <a:pt x="118765" y="462279"/>
                </a:lnTo>
                <a:lnTo>
                  <a:pt x="112175" y="457200"/>
                </a:lnTo>
                <a:lnTo>
                  <a:pt x="104128" y="450850"/>
                </a:lnTo>
                <a:lnTo>
                  <a:pt x="103915" y="450850"/>
                </a:lnTo>
                <a:lnTo>
                  <a:pt x="118138" y="436879"/>
                </a:lnTo>
                <a:lnTo>
                  <a:pt x="118163" y="434340"/>
                </a:lnTo>
                <a:lnTo>
                  <a:pt x="87509" y="434340"/>
                </a:lnTo>
                <a:lnTo>
                  <a:pt x="84810" y="430529"/>
                </a:lnTo>
                <a:lnTo>
                  <a:pt x="82274" y="427990"/>
                </a:lnTo>
                <a:lnTo>
                  <a:pt x="79801" y="424179"/>
                </a:lnTo>
                <a:lnTo>
                  <a:pt x="63386" y="400050"/>
                </a:lnTo>
                <a:lnTo>
                  <a:pt x="51081" y="373379"/>
                </a:lnTo>
                <a:lnTo>
                  <a:pt x="42856" y="344170"/>
                </a:lnTo>
                <a:lnTo>
                  <a:pt x="38677" y="313690"/>
                </a:lnTo>
                <a:lnTo>
                  <a:pt x="56817" y="313690"/>
                </a:lnTo>
                <a:lnTo>
                  <a:pt x="58084" y="312420"/>
                </a:lnTo>
                <a:lnTo>
                  <a:pt x="60193" y="312420"/>
                </a:lnTo>
                <a:lnTo>
                  <a:pt x="61223" y="309879"/>
                </a:lnTo>
                <a:lnTo>
                  <a:pt x="61235" y="293370"/>
                </a:lnTo>
                <a:lnTo>
                  <a:pt x="58637" y="290829"/>
                </a:lnTo>
                <a:lnTo>
                  <a:pt x="38714" y="290829"/>
                </a:lnTo>
                <a:lnTo>
                  <a:pt x="39279" y="285750"/>
                </a:lnTo>
                <a:lnTo>
                  <a:pt x="46699" y="246379"/>
                </a:lnTo>
                <a:lnTo>
                  <a:pt x="47213" y="243840"/>
                </a:lnTo>
                <a:lnTo>
                  <a:pt x="47816" y="242570"/>
                </a:lnTo>
                <a:lnTo>
                  <a:pt x="48380" y="240029"/>
                </a:lnTo>
                <a:lnTo>
                  <a:pt x="51042" y="240029"/>
                </a:lnTo>
                <a:lnTo>
                  <a:pt x="51934" y="237490"/>
                </a:lnTo>
                <a:lnTo>
                  <a:pt x="51155" y="232409"/>
                </a:lnTo>
                <a:lnTo>
                  <a:pt x="51983" y="229870"/>
                </a:lnTo>
                <a:lnTo>
                  <a:pt x="52787" y="228600"/>
                </a:lnTo>
                <a:lnTo>
                  <a:pt x="53716" y="226059"/>
                </a:lnTo>
                <a:lnTo>
                  <a:pt x="58709" y="214629"/>
                </a:lnTo>
                <a:lnTo>
                  <a:pt x="64337" y="204470"/>
                </a:lnTo>
                <a:lnTo>
                  <a:pt x="70627" y="193040"/>
                </a:lnTo>
                <a:lnTo>
                  <a:pt x="77666" y="184150"/>
                </a:lnTo>
                <a:lnTo>
                  <a:pt x="79638" y="181609"/>
                </a:lnTo>
                <a:lnTo>
                  <a:pt x="81986" y="177800"/>
                </a:lnTo>
                <a:lnTo>
                  <a:pt x="83592" y="176529"/>
                </a:lnTo>
                <a:lnTo>
                  <a:pt x="85248" y="173990"/>
                </a:lnTo>
                <a:lnTo>
                  <a:pt x="88036" y="170179"/>
                </a:lnTo>
                <a:lnTo>
                  <a:pt x="118376" y="170179"/>
                </a:lnTo>
                <a:lnTo>
                  <a:pt x="117134" y="167640"/>
                </a:lnTo>
                <a:lnTo>
                  <a:pt x="116795" y="166370"/>
                </a:lnTo>
                <a:lnTo>
                  <a:pt x="116343" y="166370"/>
                </a:lnTo>
                <a:lnTo>
                  <a:pt x="112200" y="161290"/>
                </a:lnTo>
                <a:lnTo>
                  <a:pt x="108548" y="157479"/>
                </a:lnTo>
                <a:lnTo>
                  <a:pt x="104568" y="153670"/>
                </a:lnTo>
                <a:lnTo>
                  <a:pt x="131154" y="133350"/>
                </a:lnTo>
                <a:lnTo>
                  <a:pt x="159699" y="119379"/>
                </a:lnTo>
                <a:lnTo>
                  <a:pt x="190333" y="109220"/>
                </a:lnTo>
                <a:lnTo>
                  <a:pt x="223118" y="104140"/>
                </a:lnTo>
                <a:lnTo>
                  <a:pt x="363526" y="104140"/>
                </a:lnTo>
                <a:lnTo>
                  <a:pt x="348441" y="93979"/>
                </a:lnTo>
                <a:lnTo>
                  <a:pt x="332594" y="86359"/>
                </a:lnTo>
                <a:lnTo>
                  <a:pt x="299336" y="73659"/>
                </a:lnTo>
                <a:lnTo>
                  <a:pt x="282116" y="69850"/>
                </a:lnTo>
                <a:lnTo>
                  <a:pt x="264506" y="67309"/>
                </a:lnTo>
                <a:lnTo>
                  <a:pt x="264506" y="39370"/>
                </a:lnTo>
                <a:close/>
              </a:path>
              <a:path w="469900" h="539750">
                <a:moveTo>
                  <a:pt x="235007" y="477520"/>
                </a:moveTo>
                <a:lnTo>
                  <a:pt x="228114" y="477520"/>
                </a:lnTo>
                <a:lnTo>
                  <a:pt x="226258" y="478790"/>
                </a:lnTo>
                <a:lnTo>
                  <a:pt x="224901" y="480059"/>
                </a:lnTo>
                <a:lnTo>
                  <a:pt x="223683" y="481329"/>
                </a:lnTo>
                <a:lnTo>
                  <a:pt x="223131" y="482600"/>
                </a:lnTo>
                <a:lnTo>
                  <a:pt x="223118" y="500379"/>
                </a:lnTo>
                <a:lnTo>
                  <a:pt x="245300" y="500379"/>
                </a:lnTo>
                <a:lnTo>
                  <a:pt x="245569" y="492759"/>
                </a:lnTo>
                <a:lnTo>
                  <a:pt x="245701" y="481329"/>
                </a:lnTo>
                <a:lnTo>
                  <a:pt x="243053" y="478790"/>
                </a:lnTo>
                <a:lnTo>
                  <a:pt x="235007" y="477520"/>
                </a:lnTo>
                <a:close/>
              </a:path>
              <a:path w="469900" h="539750">
                <a:moveTo>
                  <a:pt x="367064" y="421640"/>
                </a:moveTo>
                <a:lnTo>
                  <a:pt x="363336" y="421640"/>
                </a:lnTo>
                <a:lnTo>
                  <a:pt x="352729" y="431800"/>
                </a:lnTo>
                <a:lnTo>
                  <a:pt x="351774" y="433070"/>
                </a:lnTo>
                <a:lnTo>
                  <a:pt x="351649" y="434340"/>
                </a:lnTo>
                <a:lnTo>
                  <a:pt x="351599" y="436879"/>
                </a:lnTo>
                <a:lnTo>
                  <a:pt x="352629" y="438150"/>
                </a:lnTo>
                <a:lnTo>
                  <a:pt x="364956" y="450850"/>
                </a:lnTo>
                <a:lnTo>
                  <a:pt x="364328" y="452120"/>
                </a:lnTo>
                <a:lnTo>
                  <a:pt x="337629" y="471170"/>
                </a:lnTo>
                <a:lnTo>
                  <a:pt x="308961" y="486409"/>
                </a:lnTo>
                <a:lnTo>
                  <a:pt x="278220" y="496570"/>
                </a:lnTo>
                <a:lnTo>
                  <a:pt x="245300" y="500379"/>
                </a:lnTo>
                <a:lnTo>
                  <a:pt x="365552" y="500379"/>
                </a:lnTo>
                <a:lnTo>
                  <a:pt x="388316" y="482600"/>
                </a:lnTo>
                <a:lnTo>
                  <a:pt x="389208" y="481329"/>
                </a:lnTo>
                <a:lnTo>
                  <a:pt x="390125" y="481329"/>
                </a:lnTo>
                <a:lnTo>
                  <a:pt x="391003" y="480059"/>
                </a:lnTo>
                <a:lnTo>
                  <a:pt x="400767" y="471170"/>
                </a:lnTo>
                <a:lnTo>
                  <a:pt x="409930" y="461009"/>
                </a:lnTo>
                <a:lnTo>
                  <a:pt x="418495" y="450850"/>
                </a:lnTo>
                <a:lnTo>
                  <a:pt x="426466" y="440690"/>
                </a:lnTo>
                <a:lnTo>
                  <a:pt x="426327" y="440690"/>
                </a:lnTo>
                <a:lnTo>
                  <a:pt x="429397" y="435609"/>
                </a:lnTo>
                <a:lnTo>
                  <a:pt x="380798" y="435609"/>
                </a:lnTo>
                <a:lnTo>
                  <a:pt x="377459" y="431800"/>
                </a:lnTo>
                <a:lnTo>
                  <a:pt x="374358" y="427990"/>
                </a:lnTo>
                <a:lnTo>
                  <a:pt x="367064" y="421640"/>
                </a:lnTo>
                <a:close/>
              </a:path>
              <a:path w="469900" h="539750">
                <a:moveTo>
                  <a:pt x="454946" y="219709"/>
                </a:moveTo>
                <a:lnTo>
                  <a:pt x="413448" y="219709"/>
                </a:lnTo>
                <a:lnTo>
                  <a:pt x="414402" y="222250"/>
                </a:lnTo>
                <a:lnTo>
                  <a:pt x="416624" y="227329"/>
                </a:lnTo>
                <a:lnTo>
                  <a:pt x="417753" y="231140"/>
                </a:lnTo>
                <a:lnTo>
                  <a:pt x="418694" y="233679"/>
                </a:lnTo>
                <a:lnTo>
                  <a:pt x="420277" y="237490"/>
                </a:lnTo>
                <a:lnTo>
                  <a:pt x="420842" y="238759"/>
                </a:lnTo>
                <a:lnTo>
                  <a:pt x="422148" y="243840"/>
                </a:lnTo>
                <a:lnTo>
                  <a:pt x="423202" y="246379"/>
                </a:lnTo>
                <a:lnTo>
                  <a:pt x="423993" y="250190"/>
                </a:lnTo>
                <a:lnTo>
                  <a:pt x="424695" y="252729"/>
                </a:lnTo>
                <a:lnTo>
                  <a:pt x="425612" y="255270"/>
                </a:lnTo>
                <a:lnTo>
                  <a:pt x="426692" y="260350"/>
                </a:lnTo>
                <a:lnTo>
                  <a:pt x="426980" y="261620"/>
                </a:lnTo>
                <a:lnTo>
                  <a:pt x="427558" y="265429"/>
                </a:lnTo>
                <a:lnTo>
                  <a:pt x="428134" y="267970"/>
                </a:lnTo>
                <a:lnTo>
                  <a:pt x="429139" y="274320"/>
                </a:lnTo>
                <a:lnTo>
                  <a:pt x="429491" y="278129"/>
                </a:lnTo>
                <a:lnTo>
                  <a:pt x="431022" y="292100"/>
                </a:lnTo>
                <a:lnTo>
                  <a:pt x="411929" y="292100"/>
                </a:lnTo>
                <a:lnTo>
                  <a:pt x="409444" y="293370"/>
                </a:lnTo>
                <a:lnTo>
                  <a:pt x="408352" y="295909"/>
                </a:lnTo>
                <a:lnTo>
                  <a:pt x="408164" y="297179"/>
                </a:lnTo>
                <a:lnTo>
                  <a:pt x="408075" y="307340"/>
                </a:lnTo>
                <a:lnTo>
                  <a:pt x="408200" y="311150"/>
                </a:lnTo>
                <a:lnTo>
                  <a:pt x="410812" y="313690"/>
                </a:lnTo>
                <a:lnTo>
                  <a:pt x="430784" y="313690"/>
                </a:lnTo>
                <a:lnTo>
                  <a:pt x="430758" y="314959"/>
                </a:lnTo>
                <a:lnTo>
                  <a:pt x="425778" y="347979"/>
                </a:lnTo>
                <a:lnTo>
                  <a:pt x="415850" y="379729"/>
                </a:lnTo>
                <a:lnTo>
                  <a:pt x="400921" y="408940"/>
                </a:lnTo>
                <a:lnTo>
                  <a:pt x="380973" y="435609"/>
                </a:lnTo>
                <a:lnTo>
                  <a:pt x="429397" y="435609"/>
                </a:lnTo>
                <a:lnTo>
                  <a:pt x="443980" y="411479"/>
                </a:lnTo>
                <a:lnTo>
                  <a:pt x="457035" y="379729"/>
                </a:lnTo>
                <a:lnTo>
                  <a:pt x="465520" y="347979"/>
                </a:lnTo>
                <a:lnTo>
                  <a:pt x="469459" y="313690"/>
                </a:lnTo>
                <a:lnTo>
                  <a:pt x="469376" y="290829"/>
                </a:lnTo>
                <a:lnTo>
                  <a:pt x="468086" y="274320"/>
                </a:lnTo>
                <a:lnTo>
                  <a:pt x="465037" y="255270"/>
                </a:lnTo>
                <a:lnTo>
                  <a:pt x="460471" y="236220"/>
                </a:lnTo>
                <a:lnTo>
                  <a:pt x="456504" y="223520"/>
                </a:lnTo>
                <a:lnTo>
                  <a:pt x="454946" y="219709"/>
                </a:lnTo>
                <a:close/>
              </a:path>
              <a:path w="469900" h="539750">
                <a:moveTo>
                  <a:pt x="106050" y="420370"/>
                </a:moveTo>
                <a:lnTo>
                  <a:pt x="103362" y="420370"/>
                </a:lnTo>
                <a:lnTo>
                  <a:pt x="100915" y="421640"/>
                </a:lnTo>
                <a:lnTo>
                  <a:pt x="99496" y="421640"/>
                </a:lnTo>
                <a:lnTo>
                  <a:pt x="95116" y="426720"/>
                </a:lnTo>
                <a:lnTo>
                  <a:pt x="91488" y="430529"/>
                </a:lnTo>
                <a:lnTo>
                  <a:pt x="87710" y="434340"/>
                </a:lnTo>
                <a:lnTo>
                  <a:pt x="118163" y="434340"/>
                </a:lnTo>
                <a:lnTo>
                  <a:pt x="118176" y="433070"/>
                </a:lnTo>
                <a:lnTo>
                  <a:pt x="111949" y="426720"/>
                </a:lnTo>
                <a:lnTo>
                  <a:pt x="110129" y="425450"/>
                </a:lnTo>
                <a:lnTo>
                  <a:pt x="106050" y="420370"/>
                </a:lnTo>
                <a:close/>
              </a:path>
              <a:path w="469900" h="539750">
                <a:moveTo>
                  <a:pt x="429126" y="170179"/>
                </a:moveTo>
                <a:lnTo>
                  <a:pt x="381387" y="170179"/>
                </a:lnTo>
                <a:lnTo>
                  <a:pt x="384074" y="173990"/>
                </a:lnTo>
                <a:lnTo>
                  <a:pt x="386020" y="176529"/>
                </a:lnTo>
                <a:lnTo>
                  <a:pt x="388994" y="180340"/>
                </a:lnTo>
                <a:lnTo>
                  <a:pt x="394799" y="187959"/>
                </a:lnTo>
                <a:lnTo>
                  <a:pt x="400181" y="195579"/>
                </a:lnTo>
                <a:lnTo>
                  <a:pt x="405142" y="204470"/>
                </a:lnTo>
                <a:lnTo>
                  <a:pt x="409683" y="212090"/>
                </a:lnTo>
                <a:lnTo>
                  <a:pt x="411238" y="215900"/>
                </a:lnTo>
                <a:lnTo>
                  <a:pt x="413485" y="220979"/>
                </a:lnTo>
                <a:lnTo>
                  <a:pt x="413448" y="219709"/>
                </a:lnTo>
                <a:lnTo>
                  <a:pt x="454946" y="219709"/>
                </a:lnTo>
                <a:lnTo>
                  <a:pt x="451829" y="212090"/>
                </a:lnTo>
                <a:lnTo>
                  <a:pt x="446522" y="199390"/>
                </a:lnTo>
                <a:lnTo>
                  <a:pt x="440663" y="187959"/>
                </a:lnTo>
                <a:lnTo>
                  <a:pt x="429126" y="170179"/>
                </a:lnTo>
                <a:close/>
              </a:path>
              <a:path w="469900" h="539750">
                <a:moveTo>
                  <a:pt x="118376" y="170179"/>
                </a:moveTo>
                <a:lnTo>
                  <a:pt x="88237" y="170179"/>
                </a:lnTo>
                <a:lnTo>
                  <a:pt x="94161" y="176529"/>
                </a:lnTo>
                <a:lnTo>
                  <a:pt x="98505" y="181609"/>
                </a:lnTo>
                <a:lnTo>
                  <a:pt x="99334" y="181609"/>
                </a:lnTo>
                <a:lnTo>
                  <a:pt x="102924" y="185420"/>
                </a:lnTo>
                <a:lnTo>
                  <a:pt x="106300" y="184150"/>
                </a:lnTo>
                <a:lnTo>
                  <a:pt x="117585" y="172720"/>
                </a:lnTo>
                <a:lnTo>
                  <a:pt x="118376" y="170179"/>
                </a:lnTo>
                <a:close/>
              </a:path>
              <a:path w="469900" h="539750">
                <a:moveTo>
                  <a:pt x="363526" y="104140"/>
                </a:moveTo>
                <a:lnTo>
                  <a:pt x="246405" y="104140"/>
                </a:lnTo>
                <a:lnTo>
                  <a:pt x="279131" y="109220"/>
                </a:lnTo>
                <a:lnTo>
                  <a:pt x="309751" y="119379"/>
                </a:lnTo>
                <a:lnTo>
                  <a:pt x="338351" y="133350"/>
                </a:lnTo>
                <a:lnTo>
                  <a:pt x="365018" y="153670"/>
                </a:lnTo>
                <a:lnTo>
                  <a:pt x="364228" y="154940"/>
                </a:lnTo>
                <a:lnTo>
                  <a:pt x="365332" y="154940"/>
                </a:lnTo>
                <a:lnTo>
                  <a:pt x="355742" y="163829"/>
                </a:lnTo>
                <a:lnTo>
                  <a:pt x="354788" y="165100"/>
                </a:lnTo>
                <a:lnTo>
                  <a:pt x="352516" y="167640"/>
                </a:lnTo>
                <a:lnTo>
                  <a:pt x="351887" y="170179"/>
                </a:lnTo>
                <a:lnTo>
                  <a:pt x="351988" y="171450"/>
                </a:lnTo>
                <a:lnTo>
                  <a:pt x="352340" y="172720"/>
                </a:lnTo>
                <a:lnTo>
                  <a:pt x="353231" y="173990"/>
                </a:lnTo>
                <a:lnTo>
                  <a:pt x="356431" y="177800"/>
                </a:lnTo>
                <a:lnTo>
                  <a:pt x="358215" y="179070"/>
                </a:lnTo>
                <a:lnTo>
                  <a:pt x="363663" y="184150"/>
                </a:lnTo>
                <a:lnTo>
                  <a:pt x="367441" y="184150"/>
                </a:lnTo>
                <a:lnTo>
                  <a:pt x="372889" y="179070"/>
                </a:lnTo>
                <a:lnTo>
                  <a:pt x="377886" y="173990"/>
                </a:lnTo>
                <a:lnTo>
                  <a:pt x="381387" y="170179"/>
                </a:lnTo>
                <a:lnTo>
                  <a:pt x="429126" y="170179"/>
                </a:lnTo>
                <a:lnTo>
                  <a:pt x="417515" y="152400"/>
                </a:lnTo>
                <a:lnTo>
                  <a:pt x="434412" y="134620"/>
                </a:lnTo>
                <a:lnTo>
                  <a:pt x="457278" y="134620"/>
                </a:lnTo>
                <a:lnTo>
                  <a:pt x="460898" y="130809"/>
                </a:lnTo>
                <a:lnTo>
                  <a:pt x="460723" y="125729"/>
                </a:lnTo>
                <a:lnTo>
                  <a:pt x="391342" y="125729"/>
                </a:lnTo>
                <a:lnTo>
                  <a:pt x="377833" y="114300"/>
                </a:lnTo>
                <a:lnTo>
                  <a:pt x="363526" y="104140"/>
                </a:lnTo>
                <a:close/>
              </a:path>
              <a:path w="469900" h="539750">
                <a:moveTo>
                  <a:pt x="457278" y="134620"/>
                </a:moveTo>
                <a:lnTo>
                  <a:pt x="434412" y="134620"/>
                </a:lnTo>
                <a:lnTo>
                  <a:pt x="434700" y="135890"/>
                </a:lnTo>
                <a:lnTo>
                  <a:pt x="435089" y="135890"/>
                </a:lnTo>
                <a:lnTo>
                  <a:pt x="441617" y="142240"/>
                </a:lnTo>
                <a:lnTo>
                  <a:pt x="450039" y="142240"/>
                </a:lnTo>
                <a:lnTo>
                  <a:pt x="457278" y="134620"/>
                </a:lnTo>
                <a:close/>
              </a:path>
              <a:path w="469900" h="539750">
                <a:moveTo>
                  <a:pt x="246405" y="104140"/>
                </a:moveTo>
                <a:lnTo>
                  <a:pt x="223118" y="104140"/>
                </a:lnTo>
                <a:lnTo>
                  <a:pt x="223131" y="124459"/>
                </a:lnTo>
                <a:lnTo>
                  <a:pt x="225366" y="127000"/>
                </a:lnTo>
                <a:lnTo>
                  <a:pt x="243530" y="127000"/>
                </a:lnTo>
                <a:lnTo>
                  <a:pt x="246267" y="124459"/>
                </a:lnTo>
                <a:lnTo>
                  <a:pt x="246381" y="119379"/>
                </a:lnTo>
                <a:lnTo>
                  <a:pt x="246405" y="104140"/>
                </a:lnTo>
                <a:close/>
              </a:path>
              <a:path w="469900" h="539750">
                <a:moveTo>
                  <a:pt x="416838" y="78740"/>
                </a:moveTo>
                <a:lnTo>
                  <a:pt x="408339" y="78740"/>
                </a:lnTo>
                <a:lnTo>
                  <a:pt x="397644" y="88900"/>
                </a:lnTo>
                <a:lnTo>
                  <a:pt x="397732" y="97790"/>
                </a:lnTo>
                <a:lnTo>
                  <a:pt x="404924" y="105409"/>
                </a:lnTo>
                <a:lnTo>
                  <a:pt x="406682" y="106679"/>
                </a:lnTo>
                <a:lnTo>
                  <a:pt x="408151" y="107950"/>
                </a:lnTo>
                <a:lnTo>
                  <a:pt x="391342" y="125729"/>
                </a:lnTo>
                <a:lnTo>
                  <a:pt x="460723" y="125729"/>
                </a:lnTo>
                <a:lnTo>
                  <a:pt x="460635" y="123190"/>
                </a:lnTo>
                <a:lnTo>
                  <a:pt x="438651" y="100329"/>
                </a:lnTo>
                <a:lnTo>
                  <a:pt x="422498" y="83820"/>
                </a:lnTo>
                <a:lnTo>
                  <a:pt x="416838" y="78740"/>
                </a:lnTo>
                <a:close/>
              </a:path>
              <a:path w="469900" h="539750">
                <a:moveTo>
                  <a:pt x="288769" y="0"/>
                </a:moveTo>
                <a:lnTo>
                  <a:pt x="180814" y="0"/>
                </a:lnTo>
                <a:lnTo>
                  <a:pt x="178851" y="2540"/>
                </a:lnTo>
                <a:lnTo>
                  <a:pt x="174697" y="8890"/>
                </a:lnTo>
                <a:lnTo>
                  <a:pt x="173170" y="16509"/>
                </a:lnTo>
                <a:lnTo>
                  <a:pt x="174646" y="25400"/>
                </a:lnTo>
                <a:lnTo>
                  <a:pt x="178722" y="31750"/>
                </a:lnTo>
                <a:lnTo>
                  <a:pt x="184817" y="36829"/>
                </a:lnTo>
                <a:lnTo>
                  <a:pt x="192351" y="39370"/>
                </a:lnTo>
                <a:lnTo>
                  <a:pt x="273243" y="39370"/>
                </a:lnTo>
                <a:lnTo>
                  <a:pt x="284091" y="36829"/>
                </a:lnTo>
                <a:lnTo>
                  <a:pt x="292013" y="30479"/>
                </a:lnTo>
                <a:lnTo>
                  <a:pt x="296061" y="21590"/>
                </a:lnTo>
                <a:lnTo>
                  <a:pt x="295286" y="10159"/>
                </a:lnTo>
                <a:lnTo>
                  <a:pt x="292012" y="3809"/>
                </a:lnTo>
                <a:lnTo>
                  <a:pt x="288769" y="0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708700"/>
            <a:ext cx="91368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>
                <a:solidFill>
                  <a:srgbClr val="FFFFFF"/>
                </a:solidFill>
                <a:cs typeface="Source Sans Pro Light"/>
              </a:rPr>
              <a:t>5. </a:t>
            </a:r>
            <a:r>
              <a:rPr lang="cs-CZ" sz="2800" spc="-30" err="1">
                <a:solidFill>
                  <a:srgbClr val="FFFFFF"/>
                </a:solidFill>
                <a:cs typeface="Source Sans Pro Light"/>
              </a:rPr>
              <a:t>S</a:t>
            </a:r>
            <a:r>
              <a:rPr lang="cs-CZ" sz="2800" spc="5" err="1">
                <a:solidFill>
                  <a:srgbClr val="FFFFFF"/>
                </a:solidFill>
                <a:cs typeface="Source Sans Pro Light"/>
              </a:rPr>
              <a:t>ummary</a:t>
            </a:r>
            <a:endParaRPr lang="cs-CZ" sz="280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58556" y="784900"/>
            <a:ext cx="27305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270"/>
              </a:lnSpc>
              <a:spcBef>
                <a:spcPts val="100"/>
              </a:spcBef>
            </a:pPr>
            <a:r>
              <a:rPr lang="cs-CZ" sz="1200">
                <a:solidFill>
                  <a:srgbClr val="00A0F0"/>
                </a:solidFill>
                <a:cs typeface="Source Sans Pro"/>
              </a:rPr>
              <a:t> 5</a:t>
            </a:r>
            <a:endParaRPr lang="cs-CZ" sz="1200">
              <a:cs typeface="Source Sans Pro"/>
            </a:endParaRPr>
          </a:p>
          <a:p>
            <a:pPr marL="12700">
              <a:lnSpc>
                <a:spcPts val="1270"/>
              </a:lnSpc>
            </a:pPr>
            <a:r>
              <a:rPr lang="cs-CZ" sz="1200">
                <a:solidFill>
                  <a:srgbClr val="00A0F0"/>
                </a:solidFill>
                <a:cs typeface="Source Sans Pro"/>
              </a:rPr>
              <a:t>min</a:t>
            </a:r>
            <a:endParaRPr lang="cs-CZ" sz="1200">
              <a:cs typeface="Source Sans Pr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1550" y="1917700"/>
            <a:ext cx="17144206" cy="145341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dirty="0">
                <a:cs typeface="Source Sans Pro Light"/>
              </a:rPr>
              <a:t>In the </a:t>
            </a:r>
            <a:r>
              <a:rPr lang="en-US" spc="-5" dirty="0">
                <a:cs typeface="Source Sans Pro Light"/>
              </a:rPr>
              <a:t>first </a:t>
            </a:r>
            <a:r>
              <a:rPr lang="en-US" spc="-10" dirty="0">
                <a:cs typeface="Source Sans Pro Light"/>
              </a:rPr>
              <a:t>part </a:t>
            </a:r>
            <a:r>
              <a:rPr lang="en-US" dirty="0">
                <a:cs typeface="Source Sans Pro Light"/>
              </a:rPr>
              <a:t>of this lesson </a:t>
            </a:r>
            <a:r>
              <a:rPr lang="en-US" spc="-5" dirty="0">
                <a:cs typeface="Source Sans Pro Light"/>
              </a:rPr>
              <a:t>plan, students were introduced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topic </a:t>
            </a:r>
            <a:r>
              <a:rPr lang="en-US" dirty="0">
                <a:cs typeface="Source Sans Pro Light"/>
              </a:rPr>
              <a:t>of the </a:t>
            </a:r>
            <a:r>
              <a:rPr lang="en-US" spc="5" dirty="0">
                <a:cs typeface="Source Sans Pro Light"/>
              </a:rPr>
              <a:t>nervous  </a:t>
            </a:r>
            <a:r>
              <a:rPr lang="en-US" spc="-10" dirty="0">
                <a:cs typeface="Source Sans Pro Light"/>
              </a:rPr>
              <a:t>system, </a:t>
            </a:r>
            <a:r>
              <a:rPr lang="en-US" spc="-5" dirty="0">
                <a:cs typeface="Source Sans Pro Light"/>
              </a:rPr>
              <a:t>and learned </a:t>
            </a:r>
            <a:r>
              <a:rPr lang="en-US" dirty="0">
                <a:cs typeface="Source Sans Pro Light"/>
              </a:rPr>
              <a:t>some </a:t>
            </a:r>
            <a:r>
              <a:rPr lang="en-US" spc="-10" dirty="0">
                <a:cs typeface="Source Sans Pro Light"/>
              </a:rPr>
              <a:t>basic </a:t>
            </a:r>
            <a:r>
              <a:rPr lang="en-US" spc="-5" dirty="0">
                <a:cs typeface="Source Sans Pro Light"/>
              </a:rPr>
              <a:t>information about </a:t>
            </a:r>
            <a:r>
              <a:rPr lang="en-US" dirty="0">
                <a:cs typeface="Source Sans Pro Light"/>
              </a:rPr>
              <a:t>the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systems </a:t>
            </a:r>
            <a:r>
              <a:rPr lang="en-US" dirty="0">
                <a:cs typeface="Source Sans Pro Light"/>
              </a:rPr>
              <a:t>of the phylum  </a:t>
            </a:r>
            <a:r>
              <a:rPr lang="en-US" spc="-10" dirty="0">
                <a:cs typeface="Source Sans Pro Light"/>
              </a:rPr>
              <a:t>chordate, </a:t>
            </a:r>
            <a:r>
              <a:rPr lang="en-US" dirty="0">
                <a:cs typeface="Source Sans Pro Light"/>
              </a:rPr>
              <a:t>which is the </a:t>
            </a:r>
            <a:r>
              <a:rPr lang="en-US" spc="-10" dirty="0">
                <a:cs typeface="Source Sans Pro Light"/>
              </a:rPr>
              <a:t>most </a:t>
            </a:r>
            <a:r>
              <a:rPr lang="en-US" spc="-5" dirty="0">
                <a:cs typeface="Source Sans Pro Light"/>
              </a:rPr>
              <a:t>similar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spc="-5" dirty="0">
                <a:cs typeface="Source Sans Pro Light"/>
              </a:rPr>
              <a:t>human</a:t>
            </a:r>
            <a:r>
              <a:rPr lang="en-US" spc="3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anatomy.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marR="5080" algn="just">
              <a:lnSpc>
                <a:spcPct val="104200"/>
              </a:lnSpc>
              <a:spcBef>
                <a:spcPts val="5"/>
              </a:spcBef>
            </a:pPr>
            <a:r>
              <a:rPr lang="en-US" spc="-5" dirty="0">
                <a:cs typeface="Source Sans Pro Light"/>
              </a:rPr>
              <a:t>At </a:t>
            </a:r>
            <a:r>
              <a:rPr lang="en-US" dirty="0">
                <a:cs typeface="Source Sans Pro Light"/>
              </a:rPr>
              <a:t>the end of this </a:t>
            </a:r>
            <a:r>
              <a:rPr lang="en-US" spc="-10" dirty="0">
                <a:cs typeface="Source Sans Pro Light"/>
              </a:rPr>
              <a:t>part </a:t>
            </a:r>
            <a:r>
              <a:rPr lang="en-US" dirty="0">
                <a:cs typeface="Source Sans Pro Light"/>
              </a:rPr>
              <a:t>of the lesson, you </a:t>
            </a:r>
            <a:r>
              <a:rPr lang="en-US" spc="-10" dirty="0">
                <a:cs typeface="Source Sans Pro Light"/>
              </a:rPr>
              <a:t>can conduct a </a:t>
            </a:r>
            <a:r>
              <a:rPr lang="en-US" dirty="0">
                <a:cs typeface="Source Sans Pro Light"/>
              </a:rPr>
              <a:t>short summary of the </a:t>
            </a:r>
            <a:r>
              <a:rPr lang="en-US" spc="-5" dirty="0">
                <a:cs typeface="Source Sans Pro Light"/>
              </a:rPr>
              <a:t>results </a:t>
            </a:r>
            <a:r>
              <a:rPr lang="en-US" dirty="0">
                <a:cs typeface="Source Sans Pro Light"/>
              </a:rPr>
              <a:t>of  the </a:t>
            </a:r>
            <a:r>
              <a:rPr lang="en-US" spc="-5" dirty="0">
                <a:cs typeface="Source Sans Pro Light"/>
              </a:rPr>
              <a:t>observations made.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second </a:t>
            </a:r>
            <a:r>
              <a:rPr lang="en-US" spc="-10" dirty="0">
                <a:cs typeface="Source Sans Pro Light"/>
              </a:rPr>
              <a:t>part </a:t>
            </a:r>
            <a:r>
              <a:rPr lang="en-US" dirty="0">
                <a:cs typeface="Source Sans Pro Light"/>
              </a:rPr>
              <a:t>of this lesson </a:t>
            </a:r>
            <a:r>
              <a:rPr lang="en-US" spc="-5" dirty="0">
                <a:cs typeface="Source Sans Pro Light"/>
              </a:rPr>
              <a:t>plan </a:t>
            </a:r>
            <a:r>
              <a:rPr lang="en-US" dirty="0">
                <a:cs typeface="Source Sans Pro Light"/>
              </a:rPr>
              <a:t>will </a:t>
            </a:r>
            <a:r>
              <a:rPr lang="en-US" spc="-5" dirty="0">
                <a:cs typeface="Source Sans Pro Light"/>
              </a:rPr>
              <a:t>be </a:t>
            </a:r>
            <a:r>
              <a:rPr lang="en-US" spc="-10" dirty="0">
                <a:cs typeface="Source Sans Pro Light"/>
              </a:rPr>
              <a:t>dedicated to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rest 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animal kingdom, </a:t>
            </a:r>
            <a:r>
              <a:rPr lang="en-US" spc="-10" dirty="0">
                <a:cs typeface="Source Sans Pro Light"/>
              </a:rPr>
              <a:t>generally </a:t>
            </a:r>
            <a:r>
              <a:rPr lang="en-US" spc="-5" dirty="0">
                <a:cs typeface="Source Sans Pro Light"/>
              </a:rPr>
              <a:t>animals </a:t>
            </a:r>
            <a:r>
              <a:rPr lang="en-US" dirty="0">
                <a:cs typeface="Source Sans Pro Light"/>
              </a:rPr>
              <a:t>with simpler </a:t>
            </a:r>
            <a:r>
              <a:rPr lang="en-US" spc="-5" dirty="0">
                <a:cs typeface="Source Sans Pro Light"/>
              </a:rPr>
              <a:t>bodies and </a:t>
            </a:r>
            <a:r>
              <a:rPr lang="en-US" dirty="0">
                <a:cs typeface="Source Sans Pro Light"/>
              </a:rPr>
              <a:t>so </a:t>
            </a:r>
            <a:r>
              <a:rPr lang="en-US" spc="-5" dirty="0">
                <a:cs typeface="Source Sans Pro Light"/>
              </a:rPr>
              <a:t>also </a:t>
            </a:r>
            <a:r>
              <a:rPr lang="en-US" dirty="0">
                <a:cs typeface="Source Sans Pro Light"/>
              </a:rPr>
              <a:t>less </a:t>
            </a:r>
            <a:r>
              <a:rPr lang="en-US" spc="-5" dirty="0">
                <a:cs typeface="Source Sans Pro Light"/>
              </a:rPr>
              <a:t>complex  </a:t>
            </a:r>
            <a:r>
              <a:rPr lang="en-US" spc="5" dirty="0">
                <a:cs typeface="Source Sans Pro Light"/>
              </a:rPr>
              <a:t>nervous</a:t>
            </a:r>
            <a:r>
              <a:rPr lang="en-US" spc="-5" dirty="0">
                <a:cs typeface="Source Sans Pro Light"/>
              </a:rPr>
              <a:t> systems.</a:t>
            </a:r>
            <a:endParaRPr lang="en-US" dirty="0">
              <a:cs typeface="Source Sans Pro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D4A710-3443-406C-8755-037D3FE0D4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EB4FCE-A94B-42A0-A443-3E823242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6" y="-15767"/>
            <a:ext cx="19038519" cy="10709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alibri"/>
                <a:cs typeface="Calibri"/>
              </a:rPr>
              <a:t>Thanks for using Lifeliqe's lesson plan!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Excite your students in learning science with 1,000+ more 3D models and lesson plans at </a:t>
            </a:r>
            <a:r>
              <a:rPr lang="en-US" sz="2800" b="1" dirty="0">
                <a:solidFill>
                  <a:schemeClr val="bg1"/>
                </a:solidFill>
                <a:latin typeface="Calibri"/>
                <a:cs typeface="Calibri"/>
                <a:hlinkClick r:id="rId3" invalidUrl="http://"/>
              </a:rPr>
              <a:t>online.lifeliqe.com</a:t>
            </a:r>
            <a:br>
              <a:rPr lang="en-US" sz="2800" b="1" dirty="0">
                <a:solidFill>
                  <a:schemeClr val="bg1"/>
                </a:solidFill>
                <a:latin typeface="Calibri"/>
                <a:cs typeface="Calibri"/>
                <a:hlinkClick r:id="rId4" invalidUrl="http://"/>
              </a:rPr>
            </a:br>
            <a:endParaRPr lang="cs-CZ" sz="280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97D96F-CA17-4A29-A9FC-D79C57B49032}"/>
              </a:ext>
            </a:extLst>
          </p:cNvPr>
          <p:cNvGrpSpPr/>
          <p:nvPr/>
        </p:nvGrpSpPr>
        <p:grpSpPr>
          <a:xfrm>
            <a:off x="-19844" y="2798890"/>
            <a:ext cx="4885135" cy="828288"/>
            <a:chOff x="-19844" y="2798890"/>
            <a:chExt cx="4885135" cy="828288"/>
          </a:xfrm>
          <a:solidFill>
            <a:srgbClr val="FFBF00"/>
          </a:solidFill>
        </p:grpSpPr>
        <p:sp>
          <p:nvSpPr>
            <p:cNvPr id="33" name="object 25">
              <a:extLst>
                <a:ext uri="{FF2B5EF4-FFF2-40B4-BE49-F238E27FC236}">
                  <a16:creationId xmlns:a16="http://schemas.microsoft.com/office/drawing/2014/main" id="{DA12AC99-EC5E-4392-8054-AF0DE866402B}"/>
                </a:ext>
              </a:extLst>
            </p:cNvPr>
            <p:cNvSpPr/>
            <p:nvPr/>
          </p:nvSpPr>
          <p:spPr>
            <a:xfrm>
              <a:off x="-19844" y="2799178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5">
              <a:extLst>
                <a:ext uri="{FF2B5EF4-FFF2-40B4-BE49-F238E27FC236}">
                  <a16:creationId xmlns:a16="http://schemas.microsoft.com/office/drawing/2014/main" id="{B71CB4DF-A4F3-464D-86D8-D2C705048CB0}"/>
                </a:ext>
              </a:extLst>
            </p:cNvPr>
            <p:cNvSpPr/>
            <p:nvPr/>
          </p:nvSpPr>
          <p:spPr>
            <a:xfrm>
              <a:off x="1608534" y="279889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/>
          <p:nvPr/>
        </p:nvSpPr>
        <p:spPr>
          <a:xfrm>
            <a:off x="-19844" y="556807"/>
            <a:ext cx="4788239" cy="827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65956" y="748698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cs typeface="Source Sans Pro Light"/>
              </a:rPr>
              <a:t>Lesson</a:t>
            </a:r>
            <a:r>
              <a:rPr sz="2800" spc="-6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10" dirty="0">
                <a:solidFill>
                  <a:srgbClr val="FFFFFF"/>
                </a:solidFill>
                <a:cs typeface="Source Sans Pro Light"/>
              </a:rPr>
              <a:t>overview</a:t>
            </a:r>
            <a:endParaRPr sz="2800" dirty="0">
              <a:cs typeface="Source Sans Pr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550" y="1689100"/>
            <a:ext cx="17220406" cy="85754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animal kingdom </a:t>
            </a:r>
            <a:r>
              <a:rPr lang="en-US" dirty="0">
                <a:cs typeface="Source Sans Pro Light"/>
              </a:rPr>
              <a:t>is </a:t>
            </a:r>
            <a:r>
              <a:rPr lang="en-US" spc="10" dirty="0">
                <a:cs typeface="Source Sans Pro Light"/>
              </a:rPr>
              <a:t>very </a:t>
            </a:r>
            <a:r>
              <a:rPr lang="en-US" dirty="0">
                <a:cs typeface="Source Sans Pro Light"/>
              </a:rPr>
              <a:t>diverse. Each </a:t>
            </a:r>
            <a:r>
              <a:rPr lang="en-US" spc="-5" dirty="0">
                <a:cs typeface="Source Sans Pro Light"/>
              </a:rPr>
              <a:t>animal has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unique </a:t>
            </a:r>
            <a:r>
              <a:rPr lang="en-US" spc="-10" dirty="0">
                <a:cs typeface="Source Sans Pro Light"/>
              </a:rPr>
              <a:t>appearance, </a:t>
            </a:r>
            <a:r>
              <a:rPr lang="en-US" spc="-5" dirty="0">
                <a:cs typeface="Source Sans Pro Light"/>
              </a:rPr>
              <a:t>body  </a:t>
            </a:r>
            <a:r>
              <a:rPr lang="en-US" spc="-10" dirty="0">
                <a:cs typeface="Source Sans Pro Light"/>
              </a:rPr>
              <a:t>structure,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senses, </a:t>
            </a:r>
            <a:r>
              <a:rPr lang="en-US" spc="-5" dirty="0">
                <a:cs typeface="Source Sans Pro Light"/>
              </a:rPr>
              <a:t>all </a:t>
            </a:r>
            <a:r>
              <a:rPr lang="en-US" spc="-10" dirty="0">
                <a:cs typeface="Source Sans Pro Light"/>
              </a:rPr>
              <a:t>adapted to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environment where </a:t>
            </a:r>
            <a:r>
              <a:rPr lang="en-US" dirty="0">
                <a:cs typeface="Source Sans Pro Light"/>
              </a:rPr>
              <a:t>it lives. Their </a:t>
            </a:r>
            <a:r>
              <a:rPr lang="en-US" spc="-5" dirty="0">
                <a:cs typeface="Source Sans Pro Light"/>
              </a:rPr>
              <a:t>environment </a:t>
            </a:r>
            <a:r>
              <a:rPr lang="en-US" dirty="0">
                <a:cs typeface="Source Sans Pro Light"/>
              </a:rPr>
              <a:t>is  </a:t>
            </a:r>
            <a:r>
              <a:rPr lang="en-US" spc="-5" dirty="0">
                <a:cs typeface="Source Sans Pro Light"/>
              </a:rPr>
              <a:t>also reflected </a:t>
            </a:r>
            <a:r>
              <a:rPr lang="en-US" dirty="0">
                <a:cs typeface="Source Sans Pro Light"/>
              </a:rPr>
              <a:t>in the </a:t>
            </a:r>
            <a:r>
              <a:rPr lang="en-US" spc="-10" dirty="0">
                <a:cs typeface="Source Sans Pro Light"/>
              </a:rPr>
              <a:t>structure </a:t>
            </a:r>
            <a:r>
              <a:rPr lang="en-US" dirty="0">
                <a:cs typeface="Source Sans Pro Light"/>
              </a:rPr>
              <a:t>of their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5" dirty="0">
                <a:cs typeface="Source Sans Pro Light"/>
              </a:rPr>
              <a:t>systems. </a:t>
            </a:r>
            <a:r>
              <a:rPr lang="en-US" dirty="0">
                <a:cs typeface="Source Sans Pro Light"/>
              </a:rPr>
              <a:t>In this lesson,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dirty="0">
                <a:cs typeface="Source Sans Pro Light"/>
              </a:rPr>
              <a:t>will </a:t>
            </a:r>
            <a:r>
              <a:rPr lang="en-US" spc="-10" dirty="0">
                <a:cs typeface="Source Sans Pro Light"/>
              </a:rPr>
              <a:t>receive  a </a:t>
            </a:r>
            <a:r>
              <a:rPr lang="en-US" spc="-5" dirty="0">
                <a:cs typeface="Source Sans Pro Light"/>
              </a:rPr>
              <a:t>brief </a:t>
            </a:r>
            <a:r>
              <a:rPr lang="en-US" spc="5" dirty="0">
                <a:cs typeface="Source Sans Pro Light"/>
              </a:rPr>
              <a:t>overview </a:t>
            </a:r>
            <a:r>
              <a:rPr lang="en-US" dirty="0">
                <a:cs typeface="Source Sans Pro Light"/>
              </a:rPr>
              <a:t>of the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systems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all </a:t>
            </a:r>
            <a:r>
              <a:rPr lang="en-US" dirty="0">
                <a:cs typeface="Source Sans Pro Light"/>
              </a:rPr>
              <a:t>the types of living </a:t>
            </a:r>
            <a:r>
              <a:rPr lang="en-US" spc="-5" dirty="0">
                <a:cs typeface="Source Sans Pro Light"/>
              </a:rPr>
              <a:t>animals and </a:t>
            </a:r>
            <a:r>
              <a:rPr lang="en-US" spc="5" dirty="0">
                <a:cs typeface="Source Sans Pro Light"/>
              </a:rPr>
              <a:t>observe  </a:t>
            </a:r>
            <a:r>
              <a:rPr lang="en-US" dirty="0">
                <a:cs typeface="Source Sans Pro Light"/>
              </a:rPr>
              <a:t>them on </a:t>
            </a:r>
            <a:r>
              <a:rPr lang="en-US" spc="-5" dirty="0">
                <a:cs typeface="Source Sans Pro Light"/>
              </a:rPr>
              <a:t>an </a:t>
            </a:r>
            <a:r>
              <a:rPr lang="en-US" spc="-10" dirty="0">
                <a:cs typeface="Source Sans Pro Light"/>
              </a:rPr>
              <a:t>interactive</a:t>
            </a:r>
            <a:r>
              <a:rPr lang="en-US" dirty="0">
                <a:cs typeface="Source Sans Pro Light"/>
              </a:rPr>
              <a:t> model.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71550" y="3870007"/>
            <a:ext cx="7085806" cy="1143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indent="-127000">
              <a:lnSpc>
                <a:spcPct val="100000"/>
              </a:lnSpc>
              <a:spcBef>
                <a:spcPts val="100"/>
              </a:spcBef>
              <a:buChar char="•"/>
              <a:tabLst>
                <a:tab pos="139700" algn="l"/>
              </a:tabLst>
            </a:pPr>
            <a:r>
              <a:rPr lang="en-US" spc="-10" dirty="0">
                <a:cs typeface="Source Sans Pro Light"/>
              </a:rPr>
              <a:t>Learn </a:t>
            </a:r>
            <a:r>
              <a:rPr lang="en-US" spc="-5" dirty="0">
                <a:cs typeface="Source Sans Pro Light"/>
              </a:rPr>
              <a:t>about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function </a:t>
            </a:r>
            <a:r>
              <a:rPr lang="en-US" dirty="0">
                <a:cs typeface="Source Sans Pro Light"/>
              </a:rPr>
              <a:t>of the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senses.</a:t>
            </a:r>
          </a:p>
          <a:p>
            <a:pPr marL="139700" indent="-127000">
              <a:lnSpc>
                <a:spcPct val="100000"/>
              </a:lnSpc>
              <a:spcBef>
                <a:spcPts val="60"/>
              </a:spcBef>
              <a:buChar char="•"/>
              <a:tabLst>
                <a:tab pos="139700" algn="l"/>
              </a:tabLst>
            </a:pPr>
            <a:r>
              <a:rPr lang="en-US" spc="-10" dirty="0">
                <a:cs typeface="Source Sans Pro Light"/>
              </a:rPr>
              <a:t>Compare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systems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various </a:t>
            </a:r>
            <a:r>
              <a:rPr lang="en-US" dirty="0">
                <a:cs typeface="Source Sans Pro Light"/>
              </a:rPr>
              <a:t>types of</a:t>
            </a:r>
            <a:r>
              <a:rPr lang="en-US" spc="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animals.</a:t>
            </a:r>
            <a:endParaRPr lang="en-US" dirty="0">
              <a:cs typeface="Source Sans Pro Light"/>
            </a:endParaRPr>
          </a:p>
          <a:p>
            <a:pPr marL="139700" marR="5080" indent="-127000">
              <a:lnSpc>
                <a:spcPct val="104200"/>
              </a:lnSpc>
              <a:buChar char="•"/>
              <a:tabLst>
                <a:tab pos="139700" algn="l"/>
              </a:tabLst>
            </a:pPr>
            <a:r>
              <a:rPr lang="en-US" spc="-5" dirty="0">
                <a:cs typeface="Source Sans Pro Light"/>
              </a:rPr>
              <a:t>Discover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interior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animal bodies thanks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3D </a:t>
            </a:r>
            <a:r>
              <a:rPr lang="en-US" spc="-10" dirty="0">
                <a:cs typeface="Source Sans Pro Light"/>
              </a:rPr>
              <a:t>interactive </a:t>
            </a:r>
            <a:r>
              <a:rPr lang="en-US" dirty="0">
                <a:cs typeface="Source Sans Pro Light"/>
              </a:rPr>
              <a:t>models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spc="-10" dirty="0">
                <a:cs typeface="Source Sans Pro Light"/>
              </a:rPr>
              <a:t>a practical  </a:t>
            </a:r>
            <a:r>
              <a:rPr lang="en-US" dirty="0">
                <a:cs typeface="Source Sans Pro Light"/>
              </a:rPr>
              <a:t>experiment.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673429" y="3915295"/>
            <a:ext cx="7497375" cy="2821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i="1" err="1">
                <a:cs typeface="Source Sans Pro Light"/>
              </a:rPr>
              <a:t>Nervous</a:t>
            </a:r>
            <a:r>
              <a:rPr lang="cs-CZ" i="1">
                <a:cs typeface="Source Sans Pro Light"/>
              </a:rPr>
              <a:t> </a:t>
            </a:r>
            <a:r>
              <a:rPr lang="cs-CZ" i="1" spc="-5" err="1">
                <a:cs typeface="Source Sans Pro Light"/>
              </a:rPr>
              <a:t>system</a:t>
            </a:r>
            <a:r>
              <a:rPr lang="cs-CZ" i="1" spc="-5">
                <a:cs typeface="Source Sans Pro Light"/>
              </a:rPr>
              <a:t>, </a:t>
            </a:r>
            <a:r>
              <a:rPr lang="cs-CZ" i="1" err="1">
                <a:cs typeface="Source Sans Pro Light"/>
              </a:rPr>
              <a:t>Senses</a:t>
            </a:r>
            <a:r>
              <a:rPr lang="cs-CZ" i="1">
                <a:cs typeface="Source Sans Pro Light"/>
              </a:rPr>
              <a:t>,</a:t>
            </a:r>
            <a:r>
              <a:rPr lang="cs-CZ" i="1" spc="-60">
                <a:cs typeface="Source Sans Pro Light"/>
              </a:rPr>
              <a:t> </a:t>
            </a:r>
            <a:r>
              <a:rPr lang="cs-CZ" i="1" err="1">
                <a:cs typeface="Source Sans Pro Light"/>
              </a:rPr>
              <a:t>Animals</a:t>
            </a:r>
            <a:endParaRPr lang="cs-CZ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6112" y="2971758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sz="2800" spc="-3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objectives</a:t>
            </a:r>
            <a:endParaRPr sz="2800" dirty="0">
              <a:cs typeface="Source Sans Pr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44731" y="2755900"/>
            <a:ext cx="3256756" cy="828000"/>
          </a:xfrm>
          <a:custGeom>
            <a:avLst/>
            <a:gdLst/>
            <a:ahLst/>
            <a:cxnLst/>
            <a:rect l="l" t="t" r="r" b="b"/>
            <a:pathLst>
              <a:path w="1909445" h="437514">
                <a:moveTo>
                  <a:pt x="1690241" y="0"/>
                </a:moveTo>
                <a:lnTo>
                  <a:pt x="0" y="0"/>
                </a:lnTo>
                <a:lnTo>
                  <a:pt x="0" y="437154"/>
                </a:lnTo>
                <a:lnTo>
                  <a:pt x="1690241" y="437154"/>
                </a:lnTo>
                <a:lnTo>
                  <a:pt x="1740359" y="431381"/>
                </a:lnTo>
                <a:lnTo>
                  <a:pt x="1786366" y="414937"/>
                </a:lnTo>
                <a:lnTo>
                  <a:pt x="1826950" y="389135"/>
                </a:lnTo>
                <a:lnTo>
                  <a:pt x="1860800" y="355285"/>
                </a:lnTo>
                <a:lnTo>
                  <a:pt x="1886602" y="314701"/>
                </a:lnTo>
                <a:lnTo>
                  <a:pt x="1903046" y="268694"/>
                </a:lnTo>
                <a:lnTo>
                  <a:pt x="1908818" y="218577"/>
                </a:lnTo>
                <a:lnTo>
                  <a:pt x="1903046" y="168459"/>
                </a:lnTo>
                <a:lnTo>
                  <a:pt x="1886602" y="122452"/>
                </a:lnTo>
                <a:lnTo>
                  <a:pt x="1860800" y="81868"/>
                </a:lnTo>
                <a:lnTo>
                  <a:pt x="1826950" y="48018"/>
                </a:lnTo>
                <a:lnTo>
                  <a:pt x="1786366" y="22216"/>
                </a:lnTo>
                <a:lnTo>
                  <a:pt x="1740359" y="5772"/>
                </a:lnTo>
                <a:lnTo>
                  <a:pt x="1690241" y="0"/>
                </a:lnTo>
                <a:close/>
              </a:path>
            </a:pathLst>
          </a:custGeom>
          <a:solidFill>
            <a:srgbClr val="FFA0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9310687" y="2948045"/>
            <a:ext cx="24780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5" dirty="0">
                <a:solidFill>
                  <a:srgbClr val="FFFFFF"/>
                </a:solidFill>
                <a:cs typeface="Source Sans Pro Light"/>
              </a:rPr>
              <a:t>K</a:t>
            </a:r>
            <a:r>
              <a:rPr sz="2800" spc="25" dirty="0">
                <a:solidFill>
                  <a:srgbClr val="FFFFFF"/>
                </a:solidFill>
                <a:cs typeface="Source Sans Pro Light"/>
              </a:rPr>
              <a:t>e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ywo</a:t>
            </a:r>
            <a:r>
              <a:rPr sz="2800" spc="-20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-794" y="5346700"/>
            <a:ext cx="3256757" cy="82800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82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665162" y="5538845"/>
            <a:ext cx="25618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30" dirty="0">
                <a:solidFill>
                  <a:srgbClr val="FFFFFF"/>
                </a:solidFill>
                <a:cs typeface="Source Sans Pro Light"/>
              </a:rPr>
              <a:t>S</a:t>
            </a:r>
            <a:r>
              <a:rPr sz="2800" spc="-40" dirty="0">
                <a:solidFill>
                  <a:srgbClr val="FFFFFF"/>
                </a:solidFill>
                <a:cs typeface="Source Sans Pro Light"/>
              </a:rPr>
              <a:t>t</a:t>
            </a:r>
            <a:r>
              <a:rPr sz="2800" spc="-10" dirty="0">
                <a:solidFill>
                  <a:srgbClr val="FFFFFF"/>
                </a:solidFill>
                <a:cs typeface="Source Sans Pro Light"/>
              </a:rPr>
              <a:t>anda</a:t>
            </a:r>
            <a:r>
              <a:rPr sz="2800" spc="-25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sp>
        <p:nvSpPr>
          <p:cNvPr id="59" name="object 13">
            <a:extLst>
              <a:ext uri="{FF2B5EF4-FFF2-40B4-BE49-F238E27FC236}">
                <a16:creationId xmlns:a16="http://schemas.microsoft.com/office/drawing/2014/main" id="{93496C00-BF6E-431A-8FA0-C7B881D9384B}"/>
              </a:ext>
            </a:extLst>
          </p:cNvPr>
          <p:cNvSpPr txBox="1"/>
          <p:nvPr/>
        </p:nvSpPr>
        <p:spPr>
          <a:xfrm>
            <a:off x="1028700" y="6374003"/>
            <a:ext cx="1923256" cy="50680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600" b="1" dirty="0">
                <a:cs typeface="Source Sans Pro"/>
              </a:rPr>
              <a:t>Common</a:t>
            </a:r>
            <a:r>
              <a:rPr sz="1600" b="1" spc="-90" dirty="0">
                <a:cs typeface="Source Sans Pro"/>
              </a:rPr>
              <a:t> </a:t>
            </a:r>
            <a:r>
              <a:rPr sz="1600" b="1" spc="-5" dirty="0">
                <a:cs typeface="Source Sans Pro"/>
              </a:rPr>
              <a:t>Core</a:t>
            </a:r>
            <a:endParaRPr lang="cs-CZ" sz="1600" b="1" spc="-5">
              <a:cs typeface="Source Sans Pro"/>
            </a:endParaRPr>
          </a:p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lang="cs-CZ" sz="1600" i="1">
                <a:cs typeface="Source Sans Pro"/>
              </a:rPr>
              <a:t> </a:t>
            </a:r>
            <a:endParaRPr lang="cs-CZ" sz="1600">
              <a:cs typeface="Source Sans Pro Light"/>
            </a:endParaRPr>
          </a:p>
        </p:txBody>
      </p:sp>
      <p:sp>
        <p:nvSpPr>
          <p:cNvPr id="60" name="object 14">
            <a:extLst>
              <a:ext uri="{FF2B5EF4-FFF2-40B4-BE49-F238E27FC236}">
                <a16:creationId xmlns:a16="http://schemas.microsoft.com/office/drawing/2014/main" id="{E8B20411-21A5-455A-A579-C94DC6CA1BD1}"/>
              </a:ext>
            </a:extLst>
          </p:cNvPr>
          <p:cNvSpPr txBox="1"/>
          <p:nvPr/>
        </p:nvSpPr>
        <p:spPr>
          <a:xfrm>
            <a:off x="980280" y="7553551"/>
            <a:ext cx="131794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cs typeface="Source Sans Pro Light"/>
              </a:rPr>
              <a:t>RI.4.7</a:t>
            </a:r>
            <a:endParaRPr sz="1600" dirty="0">
              <a:cs typeface="Source Sans Pro Light"/>
            </a:endParaRPr>
          </a:p>
        </p:txBody>
      </p:sp>
      <p:sp>
        <p:nvSpPr>
          <p:cNvPr id="61" name="object 15">
            <a:extLst>
              <a:ext uri="{FF2B5EF4-FFF2-40B4-BE49-F238E27FC236}">
                <a16:creationId xmlns:a16="http://schemas.microsoft.com/office/drawing/2014/main" id="{F1E086A8-0897-434D-A721-D2FE7D86BF25}"/>
              </a:ext>
            </a:extLst>
          </p:cNvPr>
          <p:cNvSpPr txBox="1"/>
          <p:nvPr/>
        </p:nvSpPr>
        <p:spPr>
          <a:xfrm>
            <a:off x="980281" y="8516655"/>
            <a:ext cx="129224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35" dirty="0">
                <a:cs typeface="Source Sans Pro Light"/>
              </a:rPr>
              <a:t>W</a:t>
            </a:r>
            <a:r>
              <a:rPr sz="1600" b="0" dirty="0">
                <a:cs typeface="Source Sans Pro Light"/>
              </a:rPr>
              <a:t>.4.2</a:t>
            </a:r>
            <a:endParaRPr sz="1600" dirty="0">
              <a:cs typeface="Source Sans Pro Light"/>
            </a:endParaRPr>
          </a:p>
        </p:txBody>
      </p:sp>
      <p:sp>
        <p:nvSpPr>
          <p:cNvPr id="62" name="object 16">
            <a:extLst>
              <a:ext uri="{FF2B5EF4-FFF2-40B4-BE49-F238E27FC236}">
                <a16:creationId xmlns:a16="http://schemas.microsoft.com/office/drawing/2014/main" id="{31F02126-4A5B-4BB8-81BF-ED94CB1B2E74}"/>
              </a:ext>
            </a:extLst>
          </p:cNvPr>
          <p:cNvSpPr txBox="1"/>
          <p:nvPr/>
        </p:nvSpPr>
        <p:spPr>
          <a:xfrm>
            <a:off x="980281" y="9126255"/>
            <a:ext cx="143244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SL.4.1</a:t>
            </a:r>
            <a:endParaRPr sz="1600" dirty="0">
              <a:cs typeface="Source Sans Pro Light"/>
            </a:endParaRPr>
          </a:p>
        </p:txBody>
      </p:sp>
      <p:sp>
        <p:nvSpPr>
          <p:cNvPr id="63" name="object 17">
            <a:extLst>
              <a:ext uri="{FF2B5EF4-FFF2-40B4-BE49-F238E27FC236}">
                <a16:creationId xmlns:a16="http://schemas.microsoft.com/office/drawing/2014/main" id="{99A25391-6B26-4BBC-80D2-2F150E553501}"/>
              </a:ext>
            </a:extLst>
          </p:cNvPr>
          <p:cNvSpPr txBox="1"/>
          <p:nvPr/>
        </p:nvSpPr>
        <p:spPr>
          <a:xfrm>
            <a:off x="980281" y="10023032"/>
            <a:ext cx="143244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SL.4.3</a:t>
            </a:r>
            <a:endParaRPr sz="1600" dirty="0">
              <a:cs typeface="Source Sans Pro Light"/>
            </a:endParaRPr>
          </a:p>
        </p:txBody>
      </p:sp>
      <p:sp>
        <p:nvSpPr>
          <p:cNvPr id="64" name="object 18">
            <a:extLst>
              <a:ext uri="{FF2B5EF4-FFF2-40B4-BE49-F238E27FC236}">
                <a16:creationId xmlns:a16="http://schemas.microsoft.com/office/drawing/2014/main" id="{9AFB3336-2505-4DAF-AC2E-4152F68AA950}"/>
              </a:ext>
            </a:extLst>
          </p:cNvPr>
          <p:cNvSpPr txBox="1"/>
          <p:nvPr/>
        </p:nvSpPr>
        <p:spPr>
          <a:xfrm>
            <a:off x="2415380" y="6897295"/>
            <a:ext cx="7149893" cy="506805"/>
          </a:xfrm>
          <a:prstGeom prst="rect">
            <a:avLst/>
          </a:prstGeom>
        </p:spPr>
        <p:txBody>
          <a:bodyPr vert="horz" wrap="square" lIns="0" tIns="5080" rIns="0" bIns="0" rtlCol="0" anchor="t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600" b="0" spc="-5" dirty="0">
                <a:cs typeface="Source Sans Pro Light"/>
              </a:rPr>
              <a:t>Determine </a:t>
            </a:r>
            <a:r>
              <a:rPr sz="1600" b="0" dirty="0">
                <a:cs typeface="Source Sans Pro Light"/>
              </a:rPr>
              <a:t>the </a:t>
            </a:r>
            <a:r>
              <a:rPr sz="1600" b="0" spc="-5" dirty="0">
                <a:cs typeface="Source Sans Pro Light"/>
              </a:rPr>
              <a:t>meaning </a:t>
            </a:r>
            <a:r>
              <a:rPr sz="1600" b="0" dirty="0">
                <a:cs typeface="Source Sans Pro Light"/>
              </a:rPr>
              <a:t>of </a:t>
            </a:r>
            <a:r>
              <a:rPr sz="1600" b="0" spc="-10" dirty="0">
                <a:cs typeface="Source Sans Pro Light"/>
              </a:rPr>
              <a:t>general </a:t>
            </a:r>
            <a:r>
              <a:rPr sz="1600" b="0" spc="-5" dirty="0">
                <a:cs typeface="Source Sans Pro Light"/>
              </a:rPr>
              <a:t>academic and domain-specific words</a:t>
            </a:r>
            <a:r>
              <a:rPr lang="en-US" sz="1600" spc="-5" dirty="0">
                <a:cs typeface="Source Sans Pro Light"/>
              </a:rPr>
              <a:t> </a:t>
            </a:r>
            <a:r>
              <a:rPr sz="1600" b="0" spc="-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or </a:t>
            </a:r>
            <a:r>
              <a:rPr lang="en-US" sz="1600" spc="-10" dirty="0">
                <a:cs typeface="Source Sans Pro Light"/>
              </a:rPr>
              <a:t>phrases</a:t>
            </a:r>
            <a:endParaRPr lang="en-US" sz="1600" dirty="0">
              <a:cs typeface="Source Sans Pro Light"/>
            </a:endParaRPr>
          </a:p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lang="en-US" sz="1600" dirty="0">
                <a:cs typeface="Source Sans Pro Light"/>
              </a:rPr>
              <a:t>in</a:t>
            </a:r>
            <a:r>
              <a:rPr sz="1600" b="0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a </a:t>
            </a:r>
            <a:r>
              <a:rPr sz="1600" b="0" spc="-15" dirty="0">
                <a:cs typeface="Source Sans Pro Light"/>
              </a:rPr>
              <a:t>text </a:t>
            </a:r>
            <a:r>
              <a:rPr sz="1600" b="0" spc="-5" dirty="0">
                <a:cs typeface="Source Sans Pro Light"/>
              </a:rPr>
              <a:t>relevant </a:t>
            </a:r>
            <a:r>
              <a:rPr sz="1600" b="0" spc="-10" dirty="0">
                <a:cs typeface="Source Sans Pro Light"/>
              </a:rPr>
              <a:t>to a grade </a:t>
            </a:r>
            <a:r>
              <a:rPr sz="1600" b="0" dirty="0">
                <a:cs typeface="Source Sans Pro Light"/>
              </a:rPr>
              <a:t>4 </a:t>
            </a:r>
            <a:r>
              <a:rPr sz="1600" b="0" spc="-5" dirty="0">
                <a:cs typeface="Source Sans Pro Light"/>
              </a:rPr>
              <a:t>topic </a:t>
            </a:r>
            <a:r>
              <a:rPr sz="1600" b="0" dirty="0">
                <a:cs typeface="Source Sans Pro Light"/>
              </a:rPr>
              <a:t>or </a:t>
            </a:r>
            <a:r>
              <a:rPr sz="1600" b="0" spc="-5" dirty="0">
                <a:cs typeface="Source Sans Pro Light"/>
              </a:rPr>
              <a:t>subject</a:t>
            </a:r>
            <a:r>
              <a:rPr sz="1600" b="0" spc="75" dirty="0">
                <a:cs typeface="Source Sans Pro Light"/>
              </a:rPr>
              <a:t> </a:t>
            </a:r>
            <a:r>
              <a:rPr sz="1600" b="0" spc="-15" dirty="0">
                <a:cs typeface="Source Sans Pro Light"/>
              </a:rPr>
              <a:t>area.</a:t>
            </a:r>
            <a:endParaRPr sz="1600" dirty="0">
              <a:cs typeface="Calibri"/>
            </a:endParaRPr>
          </a:p>
        </p:txBody>
      </p:sp>
      <p:sp>
        <p:nvSpPr>
          <p:cNvPr id="65" name="object 19">
            <a:extLst>
              <a:ext uri="{FF2B5EF4-FFF2-40B4-BE49-F238E27FC236}">
                <a16:creationId xmlns:a16="http://schemas.microsoft.com/office/drawing/2014/main" id="{29BDDE9C-608F-4647-8F0D-30EBDAB065AB}"/>
              </a:ext>
            </a:extLst>
          </p:cNvPr>
          <p:cNvSpPr txBox="1"/>
          <p:nvPr/>
        </p:nvSpPr>
        <p:spPr>
          <a:xfrm>
            <a:off x="2415380" y="7555599"/>
            <a:ext cx="7149893" cy="1019638"/>
          </a:xfrm>
          <a:prstGeom prst="rect">
            <a:avLst/>
          </a:prstGeom>
        </p:spPr>
        <p:txBody>
          <a:bodyPr vert="horz" wrap="square" lIns="0" tIns="5080" rIns="0" bIns="0" rtlCol="0" anchor="t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600" b="0" spc="-5" dirty="0">
                <a:cs typeface="Source Sans Pro Light"/>
              </a:rPr>
              <a:t>Interpret information presented visually, </a:t>
            </a:r>
            <a:r>
              <a:rPr sz="1600" b="0" spc="-10" dirty="0">
                <a:cs typeface="Source Sans Pro Light"/>
              </a:rPr>
              <a:t>orally, </a:t>
            </a:r>
            <a:r>
              <a:rPr sz="1600" b="0" dirty="0">
                <a:cs typeface="Source Sans Pro Light"/>
              </a:rPr>
              <a:t>or </a:t>
            </a:r>
            <a:r>
              <a:rPr sz="1600" b="0" spc="-5" dirty="0">
                <a:cs typeface="Source Sans Pro Light"/>
              </a:rPr>
              <a:t>quantitatively </a:t>
            </a:r>
            <a:r>
              <a:rPr sz="1600" b="0" dirty="0">
                <a:cs typeface="Source Sans Pro Light"/>
              </a:rPr>
              <a:t>(e.g., in</a:t>
            </a:r>
            <a:r>
              <a:rPr lang="en-US" sz="1600" dirty="0">
                <a:cs typeface="Source Sans Pro Light"/>
              </a:rPr>
              <a:t> </a:t>
            </a:r>
            <a:r>
              <a:rPr sz="1600" b="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charts, </a:t>
            </a:r>
            <a:r>
              <a:rPr sz="1600" b="0" spc="-10" dirty="0">
                <a:cs typeface="Source Sans Pro Light"/>
              </a:rPr>
              <a:t>graphs, diagrams, </a:t>
            </a:r>
            <a:r>
              <a:rPr sz="1600" b="0" dirty="0">
                <a:cs typeface="Source Sans Pro Light"/>
              </a:rPr>
              <a:t>time lines, </a:t>
            </a:r>
            <a:r>
              <a:rPr sz="1600" b="0" spc="-5" dirty="0">
                <a:cs typeface="Source Sans Pro Light"/>
              </a:rPr>
              <a:t>animations, </a:t>
            </a:r>
            <a:r>
              <a:rPr sz="1600" b="0" dirty="0">
                <a:cs typeface="Source Sans Pro Light"/>
              </a:rPr>
              <a:t>or </a:t>
            </a:r>
            <a:r>
              <a:rPr sz="1600" b="0" spc="-10" dirty="0">
                <a:cs typeface="Source Sans Pro Light"/>
              </a:rPr>
              <a:t>interactive </a:t>
            </a:r>
            <a:r>
              <a:rPr sz="1600" b="0" spc="-5" dirty="0">
                <a:cs typeface="Source Sans Pro Light"/>
              </a:rPr>
              <a:t>elements</a:t>
            </a:r>
            <a:r>
              <a:rPr lang="en-US" sz="1600" spc="-5" dirty="0">
                <a:cs typeface="Source Sans Pro Light"/>
              </a:rPr>
              <a:t> </a:t>
            </a:r>
            <a:r>
              <a:rPr sz="1600" b="0" spc="-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on Web </a:t>
            </a:r>
            <a:r>
              <a:rPr sz="1600" b="0" spc="-10" dirty="0">
                <a:cs typeface="Source Sans Pro Light"/>
              </a:rPr>
              <a:t>pages)</a:t>
            </a:r>
            <a:br>
              <a:rPr lang="en-US" sz="1600" spc="-10" dirty="0">
                <a:cs typeface="Calibri"/>
              </a:rPr>
            </a:br>
            <a:r>
              <a:rPr sz="1600" b="0" spc="-5" dirty="0">
                <a:cs typeface="Source Sans Pro Light"/>
              </a:rPr>
              <a:t>and explain </a:t>
            </a:r>
            <a:r>
              <a:rPr sz="1600" b="0" dirty="0">
                <a:cs typeface="Source Sans Pro Light"/>
              </a:rPr>
              <a:t>how the </a:t>
            </a:r>
            <a:r>
              <a:rPr sz="1600" b="0" spc="-5" dirty="0">
                <a:cs typeface="Source Sans Pro Light"/>
              </a:rPr>
              <a:t>information contributes </a:t>
            </a:r>
            <a:r>
              <a:rPr sz="1600" b="0" spc="-10" dirty="0">
                <a:cs typeface="Source Sans Pro Light"/>
              </a:rPr>
              <a:t>to </a:t>
            </a:r>
            <a:r>
              <a:rPr sz="1600" b="0" spc="-5" dirty="0">
                <a:cs typeface="Source Sans Pro Light"/>
              </a:rPr>
              <a:t>an</a:t>
            </a:r>
            <a:r>
              <a:rPr lang="en-US" sz="1600" spc="-5" dirty="0">
                <a:cs typeface="Source Sans Pro Light"/>
              </a:rPr>
              <a:t> </a:t>
            </a:r>
            <a:r>
              <a:rPr sz="1600" b="0" spc="-5" dirty="0">
                <a:cs typeface="Source Sans Pro Light"/>
              </a:rPr>
              <a:t> understanding </a:t>
            </a:r>
            <a:r>
              <a:rPr sz="1600" b="0" dirty="0">
                <a:cs typeface="Source Sans Pro Light"/>
              </a:rPr>
              <a:t>of the </a:t>
            </a:r>
            <a:r>
              <a:rPr sz="1600" b="0" spc="-15" dirty="0">
                <a:cs typeface="Source Sans Pro Light"/>
              </a:rPr>
              <a:t>text </a:t>
            </a:r>
            <a:r>
              <a:rPr sz="1600" b="0" dirty="0">
                <a:cs typeface="Source Sans Pro Light"/>
              </a:rPr>
              <a:t>in which it</a:t>
            </a:r>
            <a:r>
              <a:rPr sz="1600" b="0" spc="1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appears.</a:t>
            </a:r>
            <a:endParaRPr sz="1600" dirty="0">
              <a:cs typeface="Source Sans Pro Light"/>
            </a:endParaRPr>
          </a:p>
        </p:txBody>
      </p:sp>
      <p:sp>
        <p:nvSpPr>
          <p:cNvPr id="66" name="object 20">
            <a:extLst>
              <a:ext uri="{FF2B5EF4-FFF2-40B4-BE49-F238E27FC236}">
                <a16:creationId xmlns:a16="http://schemas.microsoft.com/office/drawing/2014/main" id="{568C1ED5-20DC-496E-850B-FB4CDF82B8FF}"/>
              </a:ext>
            </a:extLst>
          </p:cNvPr>
          <p:cNvSpPr txBox="1"/>
          <p:nvPr/>
        </p:nvSpPr>
        <p:spPr>
          <a:xfrm>
            <a:off x="2415380" y="8547100"/>
            <a:ext cx="7149893" cy="506805"/>
          </a:xfrm>
          <a:prstGeom prst="rect">
            <a:avLst/>
          </a:prstGeom>
        </p:spPr>
        <p:txBody>
          <a:bodyPr vert="horz" wrap="square" lIns="0" tIns="5080" rIns="0" bIns="0" rtlCol="0" anchor="t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600" b="0" spc="-5" dirty="0">
                <a:cs typeface="Source Sans Pro Light"/>
              </a:rPr>
              <a:t>Write informative/explanatory </a:t>
            </a:r>
            <a:r>
              <a:rPr sz="1600" b="0" spc="-15" dirty="0">
                <a:cs typeface="Source Sans Pro Light"/>
              </a:rPr>
              <a:t>texts </a:t>
            </a:r>
            <a:r>
              <a:rPr sz="1600" b="0" spc="-10" dirty="0">
                <a:cs typeface="Source Sans Pro Light"/>
              </a:rPr>
              <a:t>to </a:t>
            </a:r>
            <a:r>
              <a:rPr sz="1600" b="0" spc="-5" dirty="0">
                <a:cs typeface="Source Sans Pro Light"/>
              </a:rPr>
              <a:t>examine </a:t>
            </a:r>
            <a:r>
              <a:rPr sz="1600" b="0" spc="-10" dirty="0">
                <a:cs typeface="Source Sans Pro Light"/>
              </a:rPr>
              <a:t>a </a:t>
            </a:r>
            <a:r>
              <a:rPr sz="1600" b="0" spc="-5" dirty="0">
                <a:cs typeface="Source Sans Pro Light"/>
              </a:rPr>
              <a:t>topic and convey </a:t>
            </a:r>
            <a:r>
              <a:rPr sz="1600" b="0" spc="-10" dirty="0">
                <a:cs typeface="Source Sans Pro Light"/>
              </a:rPr>
              <a:t>ideas</a:t>
            </a:r>
            <a:br>
              <a:rPr lang="en-US" sz="1600" spc="-10" dirty="0">
                <a:cs typeface="Calibri"/>
              </a:rPr>
            </a:br>
            <a:r>
              <a:rPr lang="en-US" sz="1600" spc="-10" dirty="0">
                <a:cs typeface="Source Sans Pro Light"/>
              </a:rPr>
              <a:t> </a:t>
            </a:r>
            <a:r>
              <a:rPr sz="1600" b="0" spc="-5" dirty="0">
                <a:cs typeface="Source Sans Pro Light"/>
              </a:rPr>
              <a:t>and information</a:t>
            </a:r>
            <a:r>
              <a:rPr sz="1600" b="0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clearly.</a:t>
            </a:r>
            <a:endParaRPr sz="1600" dirty="0">
              <a:cs typeface="Source Sans Pro Light"/>
            </a:endParaRPr>
          </a:p>
        </p:txBody>
      </p:sp>
      <p:sp>
        <p:nvSpPr>
          <p:cNvPr id="67" name="object 21">
            <a:extLst>
              <a:ext uri="{FF2B5EF4-FFF2-40B4-BE49-F238E27FC236}">
                <a16:creationId xmlns:a16="http://schemas.microsoft.com/office/drawing/2014/main" id="{F8C777F8-81A9-4550-AC67-CE0B9D078641}"/>
              </a:ext>
            </a:extLst>
          </p:cNvPr>
          <p:cNvSpPr txBox="1"/>
          <p:nvPr/>
        </p:nvSpPr>
        <p:spPr>
          <a:xfrm>
            <a:off x="2415380" y="9155799"/>
            <a:ext cx="7149893" cy="76290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600" b="0" spc="-10" dirty="0">
                <a:cs typeface="Source Sans Pro Light"/>
              </a:rPr>
              <a:t>Engage </a:t>
            </a:r>
            <a:r>
              <a:rPr sz="1600" b="0" spc="-5" dirty="0">
                <a:cs typeface="Source Sans Pro Light"/>
              </a:rPr>
              <a:t>eﬀectively </a:t>
            </a:r>
            <a:r>
              <a:rPr sz="1600" b="0" dirty="0">
                <a:cs typeface="Source Sans Pro Light"/>
              </a:rPr>
              <a:t>in </a:t>
            </a:r>
            <a:r>
              <a:rPr sz="1600" b="0" spc="-10" dirty="0">
                <a:cs typeface="Source Sans Pro Light"/>
              </a:rPr>
              <a:t>a </a:t>
            </a:r>
            <a:r>
              <a:rPr sz="1600" b="0" spc="-15" dirty="0">
                <a:cs typeface="Source Sans Pro Light"/>
              </a:rPr>
              <a:t>range </a:t>
            </a:r>
            <a:r>
              <a:rPr sz="1600" b="0" dirty="0">
                <a:cs typeface="Source Sans Pro Light"/>
              </a:rPr>
              <a:t>of </a:t>
            </a:r>
            <a:r>
              <a:rPr sz="1600" b="0" spc="-10" dirty="0">
                <a:cs typeface="Source Sans Pro Light"/>
              </a:rPr>
              <a:t>collaborative </a:t>
            </a:r>
            <a:r>
              <a:rPr sz="1600" b="0" dirty="0">
                <a:cs typeface="Source Sans Pro Light"/>
              </a:rPr>
              <a:t>discussions (one-on-one, in  </a:t>
            </a:r>
            <a:r>
              <a:rPr sz="1600" b="0" spc="-5" dirty="0">
                <a:cs typeface="Source Sans Pro Light"/>
              </a:rPr>
              <a:t>groups, and </a:t>
            </a:r>
            <a:r>
              <a:rPr lang="en-US" sz="1600" b="0" spc="-5" dirty="0">
                <a:cs typeface="Source Sans Pro Light"/>
              </a:rPr>
              <a:t>teacher led</a:t>
            </a:r>
            <a:r>
              <a:rPr sz="1600" b="0" spc="-5" dirty="0">
                <a:cs typeface="Source Sans Pro Light"/>
              </a:rPr>
              <a:t>) </a:t>
            </a:r>
            <a:r>
              <a:rPr sz="1600" b="0" dirty="0">
                <a:cs typeface="Source Sans Pro Light"/>
              </a:rPr>
              <a:t>with diverse </a:t>
            </a:r>
            <a:r>
              <a:rPr sz="1600" b="0" spc="-5" dirty="0">
                <a:cs typeface="Source Sans Pro Light"/>
              </a:rPr>
              <a:t>partners </a:t>
            </a:r>
            <a:r>
              <a:rPr sz="1600" b="0" dirty="0">
                <a:cs typeface="Source Sans Pro Light"/>
              </a:rPr>
              <a:t>on </a:t>
            </a:r>
            <a:r>
              <a:rPr sz="1600" b="0" spc="-10" dirty="0">
                <a:cs typeface="Source Sans Pro Light"/>
              </a:rPr>
              <a:t>grade </a:t>
            </a:r>
            <a:r>
              <a:rPr sz="1600" b="0" dirty="0">
                <a:cs typeface="Source Sans Pro Light"/>
              </a:rPr>
              <a:t>4 </a:t>
            </a:r>
            <a:r>
              <a:rPr sz="1600" b="0" spc="-5" dirty="0">
                <a:cs typeface="Source Sans Pro Light"/>
              </a:rPr>
              <a:t>topics and </a:t>
            </a:r>
            <a:r>
              <a:rPr sz="1600" b="0" spc="-10" dirty="0">
                <a:cs typeface="Source Sans Pro Light"/>
              </a:rPr>
              <a:t>texts,  </a:t>
            </a:r>
            <a:r>
              <a:rPr sz="1600" b="0" spc="-5" dirty="0">
                <a:cs typeface="Source Sans Pro Light"/>
              </a:rPr>
              <a:t>building </a:t>
            </a:r>
            <a:r>
              <a:rPr sz="1600" b="0" dirty="0">
                <a:cs typeface="Source Sans Pro Light"/>
              </a:rPr>
              <a:t>on </a:t>
            </a:r>
            <a:r>
              <a:rPr sz="1600" b="0" spc="-5" dirty="0">
                <a:cs typeface="Source Sans Pro Light"/>
              </a:rPr>
              <a:t>others’ </a:t>
            </a:r>
            <a:r>
              <a:rPr sz="1600" b="0" spc="-10" dirty="0">
                <a:cs typeface="Source Sans Pro Light"/>
              </a:rPr>
              <a:t>ideas </a:t>
            </a:r>
            <a:r>
              <a:rPr sz="1600" b="0" spc="-5" dirty="0">
                <a:cs typeface="Source Sans Pro Light"/>
              </a:rPr>
              <a:t>and expressing </a:t>
            </a:r>
            <a:r>
              <a:rPr sz="1600" b="0" dirty="0">
                <a:cs typeface="Source Sans Pro Light"/>
              </a:rPr>
              <a:t>their own</a:t>
            </a:r>
            <a:r>
              <a:rPr sz="1600" b="0" spc="35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clearly.</a:t>
            </a:r>
            <a:endParaRPr sz="1600" dirty="0">
              <a:cs typeface="Source Sans Pro Light"/>
            </a:endParaRPr>
          </a:p>
        </p:txBody>
      </p:sp>
      <p:sp>
        <p:nvSpPr>
          <p:cNvPr id="68" name="object 22">
            <a:extLst>
              <a:ext uri="{FF2B5EF4-FFF2-40B4-BE49-F238E27FC236}">
                <a16:creationId xmlns:a16="http://schemas.microsoft.com/office/drawing/2014/main" id="{D4944638-25DE-40B8-89F6-7A3D63BDA349}"/>
              </a:ext>
            </a:extLst>
          </p:cNvPr>
          <p:cNvSpPr txBox="1"/>
          <p:nvPr/>
        </p:nvSpPr>
        <p:spPr>
          <a:xfrm>
            <a:off x="2415381" y="10023033"/>
            <a:ext cx="696515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Identify</a:t>
            </a:r>
            <a:r>
              <a:rPr sz="1600" b="0" spc="3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the</a:t>
            </a:r>
            <a:r>
              <a:rPr sz="1600" b="0" spc="35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reasons</a:t>
            </a:r>
            <a:r>
              <a:rPr sz="1600" b="0" spc="6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and</a:t>
            </a:r>
            <a:r>
              <a:rPr sz="1600" b="0" spc="45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evidence</a:t>
            </a:r>
            <a:r>
              <a:rPr sz="1600" b="0" spc="50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a</a:t>
            </a:r>
            <a:r>
              <a:rPr sz="1600" b="0" spc="55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speaker</a:t>
            </a:r>
            <a:r>
              <a:rPr sz="1600" b="0" spc="6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provides</a:t>
            </a:r>
            <a:r>
              <a:rPr sz="1600" b="0" spc="45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to</a:t>
            </a:r>
            <a:r>
              <a:rPr sz="1600" b="0" spc="5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support</a:t>
            </a:r>
            <a:r>
              <a:rPr lang="cs-CZ" sz="1600" b="0">
                <a:cs typeface="Source Sans Pro Light"/>
              </a:rPr>
              <a:t> </a:t>
            </a:r>
            <a:r>
              <a:rPr lang="cs-CZ" sz="1600" b="0" err="1">
                <a:cs typeface="Source Sans Pro Light"/>
              </a:rPr>
              <a:t>particular</a:t>
            </a:r>
            <a:r>
              <a:rPr lang="cs-CZ" sz="1600" b="0">
                <a:cs typeface="Source Sans Pro Light"/>
              </a:rPr>
              <a:t> </a:t>
            </a:r>
            <a:r>
              <a:rPr lang="cs-CZ" sz="1600" b="0" err="1">
                <a:cs typeface="Source Sans Pro Light"/>
              </a:rPr>
              <a:t>points</a:t>
            </a:r>
            <a:endParaRPr sz="1600" dirty="0">
              <a:cs typeface="Source Sans Pro Light"/>
            </a:endParaRPr>
          </a:p>
        </p:txBody>
      </p:sp>
      <p:sp>
        <p:nvSpPr>
          <p:cNvPr id="69" name="object 16">
            <a:extLst>
              <a:ext uri="{FF2B5EF4-FFF2-40B4-BE49-F238E27FC236}">
                <a16:creationId xmlns:a16="http://schemas.microsoft.com/office/drawing/2014/main" id="{6AF8C939-E001-4822-9567-A39A1C30A88C}"/>
              </a:ext>
            </a:extLst>
          </p:cNvPr>
          <p:cNvSpPr txBox="1"/>
          <p:nvPr/>
        </p:nvSpPr>
        <p:spPr>
          <a:xfrm>
            <a:off x="10952956" y="6352609"/>
            <a:ext cx="8255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cs typeface="Source Sans Pro Light"/>
              </a:rPr>
              <a:t>NGSS</a:t>
            </a:r>
          </a:p>
        </p:txBody>
      </p:sp>
      <p:sp>
        <p:nvSpPr>
          <p:cNvPr id="70" name="object 18">
            <a:extLst>
              <a:ext uri="{FF2B5EF4-FFF2-40B4-BE49-F238E27FC236}">
                <a16:creationId xmlns:a16="http://schemas.microsoft.com/office/drawing/2014/main" id="{438C5C19-AE0C-460B-A319-F9200E2FEDA1}"/>
              </a:ext>
            </a:extLst>
          </p:cNvPr>
          <p:cNvSpPr txBox="1"/>
          <p:nvPr/>
        </p:nvSpPr>
        <p:spPr>
          <a:xfrm>
            <a:off x="11867356" y="6870700"/>
            <a:ext cx="5486401" cy="76290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600" b="0" dirty="0">
                <a:cs typeface="Source Sans Pro Light"/>
              </a:rPr>
              <a:t>Use </a:t>
            </a:r>
            <a:r>
              <a:rPr sz="1600" b="0" spc="-10" dirty="0">
                <a:cs typeface="Source Sans Pro Light"/>
              </a:rPr>
              <a:t>a </a:t>
            </a:r>
            <a:r>
              <a:rPr sz="1600" b="0" dirty="0">
                <a:cs typeface="Source Sans Pro Light"/>
              </a:rPr>
              <a:t>model </a:t>
            </a:r>
            <a:r>
              <a:rPr sz="1600" b="0" spc="-10" dirty="0">
                <a:cs typeface="Source Sans Pro Light"/>
              </a:rPr>
              <a:t>to </a:t>
            </a:r>
            <a:r>
              <a:rPr sz="1600" b="0" spc="-5" dirty="0">
                <a:cs typeface="Source Sans Pro Light"/>
              </a:rPr>
              <a:t>describe </a:t>
            </a:r>
            <a:r>
              <a:rPr sz="1600" b="0" spc="-10" dirty="0">
                <a:cs typeface="Source Sans Pro Light"/>
              </a:rPr>
              <a:t>that </a:t>
            </a:r>
            <a:r>
              <a:rPr sz="1600" b="0" spc="-5" dirty="0">
                <a:cs typeface="Source Sans Pro Light"/>
              </a:rPr>
              <a:t>animals </a:t>
            </a:r>
            <a:r>
              <a:rPr sz="1600" b="0" spc="-10" dirty="0">
                <a:cs typeface="Source Sans Pro Light"/>
              </a:rPr>
              <a:t>receive </a:t>
            </a:r>
            <a:r>
              <a:rPr sz="1600" b="0" spc="-5" dirty="0">
                <a:cs typeface="Source Sans Pro Light"/>
              </a:rPr>
              <a:t>diﬀerent </a:t>
            </a:r>
            <a:r>
              <a:rPr sz="1600" b="0" dirty="0">
                <a:cs typeface="Source Sans Pro Light"/>
              </a:rPr>
              <a:t>types of  </a:t>
            </a:r>
            <a:r>
              <a:rPr sz="1600" b="0" spc="-5" dirty="0">
                <a:cs typeface="Source Sans Pro Light"/>
              </a:rPr>
              <a:t>information through </a:t>
            </a:r>
            <a:r>
              <a:rPr sz="1600" b="0" dirty="0">
                <a:cs typeface="Source Sans Pro Light"/>
              </a:rPr>
              <a:t>their senses, </a:t>
            </a:r>
            <a:r>
              <a:rPr sz="1600" b="0" spc="-10" dirty="0">
                <a:cs typeface="Source Sans Pro Light"/>
              </a:rPr>
              <a:t>process </a:t>
            </a:r>
            <a:r>
              <a:rPr sz="1600" b="0" dirty="0">
                <a:cs typeface="Source Sans Pro Light"/>
              </a:rPr>
              <a:t>the </a:t>
            </a:r>
            <a:r>
              <a:rPr sz="1600" b="0" spc="-5" dirty="0">
                <a:cs typeface="Source Sans Pro Light"/>
              </a:rPr>
              <a:t>information </a:t>
            </a:r>
            <a:r>
              <a:rPr sz="1600" b="0" dirty="0">
                <a:cs typeface="Source Sans Pro Light"/>
              </a:rPr>
              <a:t>in their </a:t>
            </a:r>
            <a:r>
              <a:rPr sz="1600" b="0" spc="-10" dirty="0">
                <a:cs typeface="Source Sans Pro Light"/>
              </a:rPr>
              <a:t>brain,  </a:t>
            </a:r>
            <a:r>
              <a:rPr sz="1600" b="0" spc="-5" dirty="0">
                <a:cs typeface="Source Sans Pro Light"/>
              </a:rPr>
              <a:t>and respond </a:t>
            </a:r>
            <a:r>
              <a:rPr sz="1600" b="0" spc="-10" dirty="0">
                <a:cs typeface="Source Sans Pro Light"/>
              </a:rPr>
              <a:t>to </a:t>
            </a:r>
            <a:r>
              <a:rPr sz="1600" b="0" dirty="0">
                <a:cs typeface="Source Sans Pro Light"/>
              </a:rPr>
              <a:t>the </a:t>
            </a:r>
            <a:r>
              <a:rPr sz="1600" b="0" spc="-5" dirty="0">
                <a:cs typeface="Source Sans Pro Light"/>
              </a:rPr>
              <a:t>information </a:t>
            </a:r>
            <a:r>
              <a:rPr sz="1600" b="0" dirty="0">
                <a:cs typeface="Source Sans Pro Light"/>
              </a:rPr>
              <a:t>in </a:t>
            </a:r>
            <a:r>
              <a:rPr sz="1600" b="0" spc="-5" dirty="0">
                <a:cs typeface="Source Sans Pro Light"/>
              </a:rPr>
              <a:t>diﬀerent</a:t>
            </a:r>
            <a:r>
              <a:rPr sz="1600" b="0" spc="2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ways.</a:t>
            </a:r>
            <a:endParaRPr sz="1600" dirty="0">
              <a:cs typeface="Source Sans Pro Light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C397E56-B5CF-4111-A1B3-349EF9186A4B}"/>
              </a:ext>
            </a:extLst>
          </p:cNvPr>
          <p:cNvSpPr/>
          <p:nvPr/>
        </p:nvSpPr>
        <p:spPr>
          <a:xfrm>
            <a:off x="894556" y="6870700"/>
            <a:ext cx="1475581" cy="59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lang="cs-CZ" sz="1600" spc="-15">
                <a:cs typeface="Source Sans Pro Light"/>
              </a:rPr>
              <a:t>CCSS </a:t>
            </a:r>
            <a:r>
              <a:rPr lang="cs-CZ" sz="1600" spc="5">
                <a:cs typeface="Source Sans Pro Light"/>
              </a:rPr>
              <a:t>ELA-Lit. </a:t>
            </a:r>
          </a:p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lang="cs-CZ" sz="1600" spc="-5">
                <a:cs typeface="Source Sans Pro Light"/>
              </a:rPr>
              <a:t>RI.4.4</a:t>
            </a:r>
            <a:endParaRPr lang="cs-CZ" sz="1600">
              <a:cs typeface="Source Sans Pro Ligh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82BCABD-1C81-4E37-B7D4-353C9F9AF8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E9EDB8-DC82-4C65-BB62-CB50E1865263}"/>
              </a:ext>
            </a:extLst>
          </p:cNvPr>
          <p:cNvSpPr/>
          <p:nvPr/>
        </p:nvSpPr>
        <p:spPr>
          <a:xfrm>
            <a:off x="10872785" y="6836946"/>
            <a:ext cx="8065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cs-CZ" sz="1600">
                <a:cs typeface="Source Sans Pro Light"/>
              </a:rPr>
              <a:t>4-</a:t>
            </a:r>
            <a:r>
              <a:rPr lang="cs-CZ" sz="1600" spc="-20">
                <a:cs typeface="Source Sans Pro Light"/>
              </a:rPr>
              <a:t>L</a:t>
            </a:r>
            <a:r>
              <a:rPr lang="cs-CZ" sz="1600">
                <a:cs typeface="Source Sans Pro Light"/>
              </a:rPr>
              <a:t>S1-2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48569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>
                <a:solidFill>
                  <a:srgbClr val="FFFFFF"/>
                </a:solidFill>
                <a:cs typeface="Source Sans Pro Light"/>
              </a:rPr>
              <a:t>1.</a:t>
            </a:r>
            <a:r>
              <a:rPr lang="cs-CZ" sz="2800" spc="27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5" err="1">
                <a:solidFill>
                  <a:srgbClr val="FFFFFF"/>
                </a:solidFill>
                <a:cs typeface="Source Sans Pro Light"/>
              </a:rPr>
              <a:t>Introduction</a:t>
            </a:r>
            <a:endParaRPr lang="cs-CZ" sz="2800">
              <a:cs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1550" y="1758112"/>
            <a:ext cx="7654925" cy="433682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dirty="0">
                <a:cs typeface="Source Sans Pro Light"/>
              </a:rPr>
              <a:t>This lesson will </a:t>
            </a:r>
            <a:r>
              <a:rPr lang="en-US" spc="-5" dirty="0">
                <a:cs typeface="Source Sans Pro Light"/>
              </a:rPr>
              <a:t>be </a:t>
            </a:r>
            <a:r>
              <a:rPr lang="en-US" spc="-10" dirty="0">
                <a:cs typeface="Source Sans Pro Light"/>
              </a:rPr>
              <a:t>dedicated to a </a:t>
            </a:r>
            <a:r>
              <a:rPr lang="en-US" spc="-5" dirty="0">
                <a:cs typeface="Source Sans Pro Light"/>
              </a:rPr>
              <a:t>description </a:t>
            </a:r>
            <a:r>
              <a:rPr lang="en-US" dirty="0">
                <a:cs typeface="Source Sans Pro Light"/>
              </a:rPr>
              <a:t>of the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systems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spc="5" dirty="0">
                <a:cs typeface="Source Sans Pro Light"/>
              </a:rPr>
              <a:t>sensory </a:t>
            </a:r>
            <a:r>
              <a:rPr lang="en-US" spc="-10" dirty="0">
                <a:cs typeface="Source Sans Pro Light"/>
              </a:rPr>
              <a:t>organs  </a:t>
            </a:r>
            <a:r>
              <a:rPr lang="en-US" dirty="0">
                <a:cs typeface="Source Sans Pro Light"/>
              </a:rPr>
              <a:t>of </a:t>
            </a:r>
            <a:r>
              <a:rPr lang="en-US" spc="-10" dirty="0">
                <a:cs typeface="Source Sans Pro Light"/>
              </a:rPr>
              <a:t>vertebrate </a:t>
            </a:r>
            <a:r>
              <a:rPr lang="en-US" spc="-5" dirty="0">
                <a:cs typeface="Source Sans Pro Light"/>
              </a:rPr>
              <a:t>animals. </a:t>
            </a:r>
            <a:r>
              <a:rPr lang="en-US" spc="-35" dirty="0">
                <a:cs typeface="Source Sans Pro Light"/>
              </a:rPr>
              <a:t>To </a:t>
            </a:r>
            <a:r>
              <a:rPr lang="en-US" spc="-5" dirty="0">
                <a:cs typeface="Source Sans Pro Light"/>
              </a:rPr>
              <a:t>begin </a:t>
            </a:r>
            <a:r>
              <a:rPr lang="en-US" dirty="0">
                <a:cs typeface="Source Sans Pro Light"/>
              </a:rPr>
              <a:t>the lesson, you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dirty="0">
                <a:cs typeface="Source Sans Pro Light"/>
              </a:rPr>
              <a:t>do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little </a:t>
            </a:r>
            <a:r>
              <a:rPr lang="en-US" spc="-10" dirty="0">
                <a:cs typeface="Source Sans Pro Light"/>
              </a:rPr>
              <a:t>brainstorming </a:t>
            </a:r>
            <a:r>
              <a:rPr lang="en-US" dirty="0">
                <a:cs typeface="Source Sans Pro Light"/>
              </a:rPr>
              <a:t>with your 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find out </a:t>
            </a:r>
            <a:r>
              <a:rPr lang="en-US" spc="-10" dirty="0">
                <a:cs typeface="Source Sans Pro Light"/>
              </a:rPr>
              <a:t>what </a:t>
            </a:r>
            <a:r>
              <a:rPr lang="en-US" spc="-5" dirty="0">
                <a:cs typeface="Source Sans Pro Light"/>
              </a:rPr>
              <a:t>knowledge </a:t>
            </a:r>
            <a:r>
              <a:rPr lang="en-US" dirty="0">
                <a:cs typeface="Source Sans Pro Light"/>
              </a:rPr>
              <a:t>they </a:t>
            </a:r>
            <a:r>
              <a:rPr lang="en-US" spc="-10" dirty="0">
                <a:cs typeface="Source Sans Pro Light"/>
              </a:rPr>
              <a:t>already </a:t>
            </a:r>
            <a:r>
              <a:rPr lang="en-US" spc="-5" dirty="0">
                <a:cs typeface="Source Sans Pro Light"/>
              </a:rPr>
              <a:t>have about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topic. Certainly </a:t>
            </a:r>
            <a:r>
              <a:rPr lang="en-US" dirty="0">
                <a:cs typeface="Source Sans Pro Light"/>
              </a:rPr>
              <a:t>they will  know </a:t>
            </a:r>
            <a:r>
              <a:rPr lang="en-US" spc="-5" dirty="0">
                <a:cs typeface="Source Sans Pro Light"/>
              </a:rPr>
              <a:t>something about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human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system, </a:t>
            </a:r>
            <a:r>
              <a:rPr lang="en-US" dirty="0">
                <a:cs typeface="Source Sans Pro Light"/>
              </a:rPr>
              <a:t>which is </a:t>
            </a:r>
            <a:r>
              <a:rPr lang="en-US" spc="-5" dirty="0">
                <a:cs typeface="Source Sans Pro Light"/>
              </a:rPr>
              <a:t>considered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spc="-5" dirty="0">
                <a:cs typeface="Source Sans Pro Light"/>
              </a:rPr>
              <a:t>be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most  </a:t>
            </a:r>
            <a:r>
              <a:rPr lang="en-US" spc="-5" dirty="0">
                <a:cs typeface="Source Sans Pro Light"/>
              </a:rPr>
              <a:t>complex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all </a:t>
            </a:r>
            <a:r>
              <a:rPr lang="en-US" dirty="0">
                <a:cs typeface="Source Sans Pro Light"/>
              </a:rPr>
              <a:t>known living </a:t>
            </a:r>
            <a:r>
              <a:rPr lang="en-US" spc="-20" dirty="0">
                <a:cs typeface="Source Sans Pro Light"/>
              </a:rPr>
              <a:t>organisms’. </a:t>
            </a:r>
            <a:r>
              <a:rPr lang="en-US" spc="10" dirty="0">
                <a:cs typeface="Source Sans Pro Light"/>
              </a:rPr>
              <a:t>Ask </a:t>
            </a:r>
            <a:r>
              <a:rPr lang="en-US" spc="-5" dirty="0">
                <a:cs typeface="Source Sans Pro Light"/>
              </a:rPr>
              <a:t>students about its functioning; </a:t>
            </a:r>
            <a:r>
              <a:rPr lang="en-US" dirty="0">
                <a:cs typeface="Source Sans Pro Light"/>
              </a:rPr>
              <a:t>you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dirty="0">
                <a:cs typeface="Source Sans Pro Light"/>
              </a:rPr>
              <a:t>help  them </a:t>
            </a:r>
            <a:r>
              <a:rPr lang="en-US" spc="-5" dirty="0">
                <a:cs typeface="Source Sans Pro Light"/>
              </a:rPr>
              <a:t>by </a:t>
            </a:r>
            <a:r>
              <a:rPr lang="en-US" dirty="0">
                <a:cs typeface="Source Sans Pro Light"/>
              </a:rPr>
              <a:t>showing Lifeliqe models such </a:t>
            </a:r>
            <a:r>
              <a:rPr lang="en-US" spc="-5" dirty="0">
                <a:cs typeface="Source Sans Pro Light"/>
              </a:rPr>
              <a:t>as </a:t>
            </a:r>
            <a:r>
              <a:rPr lang="en-US" b="1" dirty="0">
                <a:cs typeface="Source Sans Pro"/>
              </a:rPr>
              <a:t>“Nervous </a:t>
            </a:r>
            <a:r>
              <a:rPr lang="en-US" b="1" spc="-10" dirty="0">
                <a:cs typeface="Source Sans Pro"/>
              </a:rPr>
              <a:t>system” </a:t>
            </a:r>
            <a:r>
              <a:rPr lang="en-US" dirty="0">
                <a:cs typeface="Source Sans Pro Light"/>
              </a:rPr>
              <a:t>or </a:t>
            </a:r>
            <a:r>
              <a:rPr lang="en-US" b="1" spc="-10" dirty="0">
                <a:cs typeface="Source Sans Pro"/>
              </a:rPr>
              <a:t>“Brain” </a:t>
            </a:r>
            <a:r>
              <a:rPr lang="en-US" spc="-5" dirty="0">
                <a:cs typeface="Source Sans Pro Light"/>
              </a:rPr>
              <a:t>(for </a:t>
            </a:r>
            <a:r>
              <a:rPr lang="en-US" dirty="0">
                <a:cs typeface="Source Sans Pro Light"/>
              </a:rPr>
              <a:t>older 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dirty="0">
                <a:cs typeface="Source Sans Pro Light"/>
              </a:rPr>
              <a:t>you </a:t>
            </a:r>
            <a:r>
              <a:rPr lang="en-US" spc="-5" dirty="0">
                <a:cs typeface="Source Sans Pro Light"/>
              </a:rPr>
              <a:t>may also </a:t>
            </a:r>
            <a:r>
              <a:rPr lang="en-US" dirty="0">
                <a:cs typeface="Source Sans Pro Light"/>
              </a:rPr>
              <a:t>use those </a:t>
            </a:r>
            <a:r>
              <a:rPr lang="en-US" spc="-5" dirty="0">
                <a:cs typeface="Source Sans Pro Light"/>
              </a:rPr>
              <a:t>requiring more </a:t>
            </a:r>
            <a:r>
              <a:rPr lang="en-US" spc="-10" dirty="0">
                <a:cs typeface="Source Sans Pro Light"/>
              </a:rPr>
              <a:t>advanced </a:t>
            </a:r>
            <a:r>
              <a:rPr lang="en-US" spc="-5" dirty="0">
                <a:cs typeface="Source Sans Pro Light"/>
              </a:rPr>
              <a:t>knowledge, </a:t>
            </a:r>
            <a:r>
              <a:rPr lang="en-US" dirty="0">
                <a:cs typeface="Source Sans Pro Light"/>
              </a:rPr>
              <a:t>such </a:t>
            </a:r>
            <a:r>
              <a:rPr lang="en-US" spc="-5" dirty="0">
                <a:cs typeface="Source Sans Pro Light"/>
              </a:rPr>
              <a:t>as </a:t>
            </a:r>
            <a:r>
              <a:rPr lang="en-US" b="1" spc="-15" dirty="0">
                <a:cs typeface="Source Sans Pro"/>
              </a:rPr>
              <a:t>“Parts </a:t>
            </a:r>
            <a:r>
              <a:rPr lang="en-US" b="1" dirty="0">
                <a:cs typeface="Source Sans Pro"/>
              </a:rPr>
              <a:t>of  </a:t>
            </a:r>
            <a:r>
              <a:rPr lang="en-US" b="1" spc="-10" dirty="0">
                <a:cs typeface="Source Sans Pro"/>
              </a:rPr>
              <a:t>a </a:t>
            </a:r>
            <a:r>
              <a:rPr lang="en-US" b="1" dirty="0">
                <a:cs typeface="Source Sans Pro"/>
              </a:rPr>
              <a:t>Nerve”</a:t>
            </a:r>
            <a:r>
              <a:rPr lang="en-US" b="1" dirty="0">
                <a:cs typeface="Source Sans Pro Light"/>
              </a:rPr>
              <a:t>, </a:t>
            </a:r>
            <a:r>
              <a:rPr lang="en-US" b="1" spc="-5" dirty="0">
                <a:cs typeface="Source Sans Pro"/>
              </a:rPr>
              <a:t>“Synapse </a:t>
            </a:r>
            <a:r>
              <a:rPr lang="en-US" b="1" spc="-15" dirty="0">
                <a:cs typeface="Source Sans Pro"/>
              </a:rPr>
              <a:t>(Connection)”, </a:t>
            </a:r>
            <a:r>
              <a:rPr lang="en-US" b="1" spc="-10" dirty="0">
                <a:cs typeface="Source Sans Pro"/>
              </a:rPr>
              <a:t>“Cranial </a:t>
            </a:r>
            <a:r>
              <a:rPr lang="en-US" b="1" dirty="0">
                <a:cs typeface="Source Sans Pro"/>
              </a:rPr>
              <a:t>Nerves”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b="1" spc="-5" dirty="0">
                <a:cs typeface="Source Sans Pro"/>
              </a:rPr>
              <a:t>“Spinal </a:t>
            </a:r>
            <a:r>
              <a:rPr lang="en-US" b="1" spc="-20" dirty="0">
                <a:cs typeface="Source Sans Pro"/>
              </a:rPr>
              <a:t>Nerves”, </a:t>
            </a:r>
            <a:r>
              <a:rPr lang="en-US" b="1" spc="-10" dirty="0">
                <a:cs typeface="Source Sans Pro"/>
              </a:rPr>
              <a:t>“Brain </a:t>
            </a:r>
            <a:r>
              <a:rPr lang="en-US" b="1" dirty="0">
                <a:cs typeface="Source Sans Pro"/>
              </a:rPr>
              <a:t>–  </a:t>
            </a:r>
            <a:r>
              <a:rPr lang="en-US" b="1" spc="-5" dirty="0">
                <a:cs typeface="Source Sans Pro"/>
              </a:rPr>
              <a:t>Medial </a:t>
            </a:r>
            <a:r>
              <a:rPr lang="en-US" b="1" spc="-25" dirty="0">
                <a:cs typeface="Source Sans Pro"/>
              </a:rPr>
              <a:t>Section”, </a:t>
            </a:r>
            <a:r>
              <a:rPr lang="en-US" b="1" spc="-10" dirty="0">
                <a:cs typeface="Source Sans Pro"/>
              </a:rPr>
              <a:t>“Brain </a:t>
            </a:r>
            <a:r>
              <a:rPr lang="en-US" b="1" dirty="0">
                <a:cs typeface="Source Sans Pro"/>
              </a:rPr>
              <a:t>– </a:t>
            </a:r>
            <a:r>
              <a:rPr lang="en-US" b="1" spc="-5" dirty="0">
                <a:cs typeface="Source Sans Pro"/>
              </a:rPr>
              <a:t>Coronal Section”</a:t>
            </a:r>
            <a:r>
              <a:rPr lang="en-US" b="1" spc="-5" dirty="0">
                <a:cs typeface="Source Sans Pro Light"/>
              </a:rPr>
              <a:t>,</a:t>
            </a:r>
            <a:r>
              <a:rPr lang="en-US" b="1" spc="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etc.).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000" dirty="0"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lang="en-US" spc="-5" dirty="0">
                <a:cs typeface="Source Sans Pro Light"/>
              </a:rPr>
              <a:t>Here </a:t>
            </a:r>
            <a:r>
              <a:rPr lang="en-US" spc="-10" dirty="0">
                <a:cs typeface="Source Sans Pro Light"/>
              </a:rPr>
              <a:t>are </a:t>
            </a:r>
            <a:r>
              <a:rPr lang="en-US" dirty="0">
                <a:cs typeface="Source Sans Pro Light"/>
              </a:rPr>
              <a:t>some </a:t>
            </a:r>
            <a:r>
              <a:rPr lang="en-US" spc="-10" dirty="0">
                <a:cs typeface="Source Sans Pro Light"/>
              </a:rPr>
              <a:t>basic </a:t>
            </a:r>
            <a:r>
              <a:rPr lang="en-US" spc="-5" dirty="0">
                <a:cs typeface="Source Sans Pro Light"/>
              </a:rPr>
              <a:t>warm-up</a:t>
            </a:r>
            <a:r>
              <a:rPr lang="en-US" spc="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questions:</a:t>
            </a:r>
            <a:endParaRPr lang="cs-CZ" spc="-5">
              <a:cs typeface="Source Sans Pro Light"/>
            </a:endParaRPr>
          </a:p>
          <a:p>
            <a:pPr marL="298450" marR="5080" indent="-285750">
              <a:lnSpc>
                <a:spcPct val="1042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en-US" i="1" dirty="0">
                <a:cs typeface="Source Sans Pro Light"/>
              </a:rPr>
              <a:t>Which parts of the human nervous </a:t>
            </a:r>
            <a:r>
              <a:rPr lang="en-US" i="1" spc="-5" dirty="0">
                <a:cs typeface="Source Sans Pro Light"/>
              </a:rPr>
              <a:t>system </a:t>
            </a:r>
            <a:r>
              <a:rPr lang="en-US" i="1" spc="-10" dirty="0">
                <a:cs typeface="Source Sans Pro Light"/>
              </a:rPr>
              <a:t>can </a:t>
            </a:r>
            <a:r>
              <a:rPr lang="en-US" i="1" dirty="0">
                <a:cs typeface="Source Sans Pro Light"/>
              </a:rPr>
              <a:t>you</a:t>
            </a:r>
            <a:r>
              <a:rPr lang="en-US" i="1" spc="-50" dirty="0">
                <a:cs typeface="Source Sans Pro Light"/>
              </a:rPr>
              <a:t> </a:t>
            </a:r>
            <a:r>
              <a:rPr lang="en-US" i="1" dirty="0">
                <a:cs typeface="Source Sans Pro Light"/>
              </a:rPr>
              <a:t>name?</a:t>
            </a:r>
            <a:endParaRPr lang="cs-CZ" i="1">
              <a:cs typeface="Source Sans Pro Light"/>
            </a:endParaRPr>
          </a:p>
          <a:p>
            <a:pPr marL="298450" marR="5080" indent="-285750">
              <a:lnSpc>
                <a:spcPct val="1042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en-US" i="1" dirty="0">
                <a:cs typeface="Source Sans Pro Light"/>
              </a:rPr>
              <a:t> What do you know about the</a:t>
            </a:r>
            <a:r>
              <a:rPr lang="en-US" i="1" spc="-10" dirty="0">
                <a:cs typeface="Source Sans Pro Light"/>
              </a:rPr>
              <a:t> </a:t>
            </a:r>
            <a:r>
              <a:rPr lang="en-US" i="1" spc="-5" dirty="0">
                <a:cs typeface="Source Sans Pro Light"/>
              </a:rPr>
              <a:t>brain?</a:t>
            </a:r>
            <a:endParaRPr lang="en-US" dirty="0">
              <a:cs typeface="Source Sans Pro Light"/>
            </a:endParaRPr>
          </a:p>
          <a:p>
            <a:pPr marL="298450" indent="-285750">
              <a:lnSpc>
                <a:spcPct val="100000"/>
              </a:lnSpc>
              <a:spcBef>
                <a:spcPts val="60"/>
              </a:spcBef>
              <a:buFont typeface="Arial" panose="020B0604020202020204" pitchFamily="34" charset="0"/>
              <a:buChar char="•"/>
            </a:pPr>
            <a:r>
              <a:rPr lang="en-US" i="1" dirty="0">
                <a:cs typeface="Source Sans Pro Light"/>
              </a:rPr>
              <a:t>Which senses do we have? </a:t>
            </a:r>
            <a:r>
              <a:rPr lang="en-US" i="1" spc="-5" dirty="0">
                <a:cs typeface="Source Sans Pro Light"/>
              </a:rPr>
              <a:t>Where they are</a:t>
            </a:r>
            <a:r>
              <a:rPr lang="en-US" i="1" spc="-20" dirty="0">
                <a:cs typeface="Source Sans Pro Light"/>
              </a:rPr>
              <a:t> </a:t>
            </a:r>
            <a:r>
              <a:rPr lang="en-US" i="1" spc="-5" dirty="0">
                <a:cs typeface="Source Sans Pro Light"/>
              </a:rPr>
              <a:t>located?</a:t>
            </a:r>
            <a:endParaRPr lang="en-US" dirty="0">
              <a:cs typeface="Source Sans Pro Light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D3968774-1850-4221-A038-81FF91B38FE5}"/>
              </a:ext>
            </a:extLst>
          </p:cNvPr>
          <p:cNvSpPr/>
          <p:nvPr/>
        </p:nvSpPr>
        <p:spPr>
          <a:xfrm>
            <a:off x="9428956" y="1308100"/>
            <a:ext cx="9131300" cy="890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0D1A3D-6873-47E3-843D-46ABBB13A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427210-D9BD-4A3A-878C-61361630F737}"/>
              </a:ext>
            </a:extLst>
          </p:cNvPr>
          <p:cNvSpPr/>
          <p:nvPr/>
        </p:nvSpPr>
        <p:spPr>
          <a:xfrm>
            <a:off x="14839156" y="8623300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>
                <a:solidFill>
                  <a:srgbClr val="FFFFFF"/>
                </a:solidFill>
                <a:cs typeface="Source Sans Pro Light"/>
              </a:rPr>
              <a:t>2. </a:t>
            </a:r>
            <a:r>
              <a:rPr lang="cs-CZ" sz="2800" spc="-5">
                <a:solidFill>
                  <a:srgbClr val="FFFFFF"/>
                </a:solidFill>
                <a:cs typeface="Source Sans Pro Light"/>
              </a:rPr>
              <a:t>Animal </a:t>
            </a:r>
            <a:r>
              <a:rPr lang="cs-CZ" sz="2800" spc="5" err="1">
                <a:solidFill>
                  <a:srgbClr val="FFFFFF"/>
                </a:solidFill>
                <a:cs typeface="Source Sans Pro Light"/>
              </a:rPr>
              <a:t>nervous</a:t>
            </a:r>
            <a:r>
              <a:rPr lang="cs-CZ" sz="2800" spc="-2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10" err="1">
                <a:solidFill>
                  <a:srgbClr val="FFFFFF"/>
                </a:solidFill>
                <a:cs typeface="Source Sans Pro Light"/>
              </a:rPr>
              <a:t>systems</a:t>
            </a:r>
            <a:endParaRPr lang="cs-CZ" sz="2800">
              <a:cs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latin typeface="Source Sans Pro"/>
                  <a:cs typeface="Source Sans Pro"/>
                </a:rPr>
                <a:t>5</a:t>
              </a:r>
              <a:endParaRPr sz="1200" dirty="0">
                <a:latin typeface="Source Sans Pro"/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latin typeface="Source Sans Pro"/>
                  <a:cs typeface="Source Sans Pro"/>
                </a:rPr>
                <a:t>min</a:t>
              </a:r>
              <a:endParaRPr sz="1200" dirty="0">
                <a:latin typeface="Source Sans Pro"/>
                <a:cs typeface="Source Sans Pro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1550" y="1758112"/>
            <a:ext cx="17449006" cy="526451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spc="-5" dirty="0">
                <a:cs typeface="Source Sans Pro Light"/>
              </a:rPr>
              <a:t>Animal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systems are based </a:t>
            </a:r>
            <a:r>
              <a:rPr lang="en-US" dirty="0">
                <a:cs typeface="Source Sans Pro Light"/>
              </a:rPr>
              <a:t>on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similar </a:t>
            </a:r>
            <a:r>
              <a:rPr lang="en-US" dirty="0">
                <a:cs typeface="Source Sans Pro Light"/>
              </a:rPr>
              <a:t>principle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human </a:t>
            </a:r>
            <a:r>
              <a:rPr lang="en-US" dirty="0">
                <a:cs typeface="Source Sans Pro Light"/>
              </a:rPr>
              <a:t>one, </a:t>
            </a:r>
            <a:r>
              <a:rPr lang="en-US" spc="-10" dirty="0">
                <a:cs typeface="Source Sans Pro Light"/>
              </a:rPr>
              <a:t>just </a:t>
            </a:r>
            <a:r>
              <a:rPr lang="en-US" dirty="0">
                <a:cs typeface="Source Sans Pro Light"/>
              </a:rPr>
              <a:t>with </a:t>
            </a:r>
            <a:r>
              <a:rPr lang="en-US" spc="-10" dirty="0">
                <a:cs typeface="Source Sans Pro Light"/>
              </a:rPr>
              <a:t>a  </a:t>
            </a:r>
            <a:r>
              <a:rPr lang="en-US" spc="-15" dirty="0">
                <a:cs typeface="Source Sans Pro Light"/>
              </a:rPr>
              <a:t>great </a:t>
            </a:r>
            <a:r>
              <a:rPr lang="en-US" spc="-10" dirty="0">
                <a:cs typeface="Source Sans Pro Light"/>
              </a:rPr>
              <a:t>diﬀerence </a:t>
            </a:r>
            <a:r>
              <a:rPr lang="en-US" spc="-5" dirty="0">
                <a:cs typeface="Source Sans Pro Light"/>
              </a:rPr>
              <a:t>between human </a:t>
            </a:r>
            <a:r>
              <a:rPr lang="en-US" spc="-10" dirty="0">
                <a:cs typeface="Source Sans Pro Light"/>
              </a:rPr>
              <a:t>mental </a:t>
            </a:r>
            <a:r>
              <a:rPr lang="en-US" spc="-5" dirty="0">
                <a:cs typeface="Source Sans Pro Light"/>
              </a:rPr>
              <a:t>abilities and </a:t>
            </a:r>
            <a:r>
              <a:rPr lang="en-US" dirty="0">
                <a:cs typeface="Source Sans Pro Light"/>
              </a:rPr>
              <a:t>those of </a:t>
            </a:r>
            <a:r>
              <a:rPr lang="en-US" spc="-5" dirty="0">
                <a:cs typeface="Source Sans Pro Light"/>
              </a:rPr>
              <a:t>animals, and </a:t>
            </a:r>
            <a:r>
              <a:rPr lang="en-US" dirty="0">
                <a:cs typeface="Source Sans Pro Light"/>
              </a:rPr>
              <a:t>in the simpler  </a:t>
            </a:r>
            <a:r>
              <a:rPr lang="en-US" spc="-5" dirty="0">
                <a:cs typeface="Source Sans Pro Light"/>
              </a:rPr>
              <a:t>animals also </a:t>
            </a:r>
            <a:r>
              <a:rPr lang="en-US" dirty="0">
                <a:cs typeface="Source Sans Pro Light"/>
              </a:rPr>
              <a:t>in the </a:t>
            </a:r>
            <a:r>
              <a:rPr lang="en-US" spc="-5" dirty="0">
                <a:cs typeface="Source Sans Pro Light"/>
              </a:rPr>
              <a:t>complexity </a:t>
            </a:r>
            <a:r>
              <a:rPr lang="en-US" dirty="0">
                <a:cs typeface="Source Sans Pro Light"/>
              </a:rPr>
              <a:t>of the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system. </a:t>
            </a:r>
            <a:r>
              <a:rPr lang="en-US" dirty="0">
                <a:cs typeface="Source Sans Pro Light"/>
              </a:rPr>
              <a:t>With the help of the Lifeliqe </a:t>
            </a:r>
            <a:r>
              <a:rPr lang="en-US" spc="-5" dirty="0">
                <a:cs typeface="Source Sans Pro Light"/>
              </a:rPr>
              <a:t>app  and other </a:t>
            </a:r>
            <a:r>
              <a:rPr lang="en-US" spc="-10" dirty="0">
                <a:cs typeface="Source Sans Pro Light"/>
              </a:rPr>
              <a:t>resources, </a:t>
            </a:r>
            <a:r>
              <a:rPr lang="en-US" spc="-5" dirty="0">
                <a:cs typeface="Source Sans Pro Light"/>
              </a:rPr>
              <a:t>explore </a:t>
            </a:r>
            <a:r>
              <a:rPr lang="en-US" dirty="0">
                <a:cs typeface="Source Sans Pro Light"/>
              </a:rPr>
              <a:t>with your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dirty="0">
                <a:cs typeface="Source Sans Pro Light"/>
              </a:rPr>
              <a:t>the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systems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all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existing  animal phyla. For </a:t>
            </a:r>
            <a:r>
              <a:rPr lang="en-US" spc="-10" dirty="0">
                <a:cs typeface="Source Sans Pro Light"/>
              </a:rPr>
              <a:t>each </a:t>
            </a:r>
            <a:r>
              <a:rPr lang="en-US" dirty="0">
                <a:cs typeface="Source Sans Pro Light"/>
              </a:rPr>
              <a:t>of them, you will </a:t>
            </a:r>
            <a:r>
              <a:rPr lang="en-US" spc="-5" dirty="0">
                <a:cs typeface="Source Sans Pro Light"/>
              </a:rPr>
              <a:t>have </a:t>
            </a:r>
            <a:r>
              <a:rPr lang="en-US" spc="-15" dirty="0">
                <a:cs typeface="Source Sans Pro Light"/>
              </a:rPr>
              <a:t>at </a:t>
            </a:r>
            <a:r>
              <a:rPr lang="en-US" dirty="0">
                <a:cs typeface="Source Sans Pro Light"/>
              </a:rPr>
              <a:t>your </a:t>
            </a:r>
            <a:r>
              <a:rPr lang="en-US" spc="-5" dirty="0">
                <a:cs typeface="Source Sans Pro Light"/>
              </a:rPr>
              <a:t>disposal </a:t>
            </a:r>
            <a:r>
              <a:rPr lang="en-US" dirty="0">
                <a:cs typeface="Source Sans Pro Light"/>
              </a:rPr>
              <a:t>models with the </a:t>
            </a:r>
            <a:r>
              <a:rPr lang="en-US" spc="-10" dirty="0">
                <a:cs typeface="Source Sans Pro Light"/>
              </a:rPr>
              <a:t>external  </a:t>
            </a:r>
            <a:r>
              <a:rPr lang="en-US" spc="-5" dirty="0">
                <a:cs typeface="Source Sans Pro Light"/>
              </a:rPr>
              <a:t>and internal </a:t>
            </a:r>
            <a:r>
              <a:rPr lang="en-US" spc="-10" dirty="0">
                <a:cs typeface="Source Sans Pro Light"/>
              </a:rPr>
              <a:t>anatomy </a:t>
            </a:r>
            <a:r>
              <a:rPr lang="en-US" dirty="0">
                <a:cs typeface="Source Sans Pro Light"/>
              </a:rPr>
              <a:t>of </a:t>
            </a:r>
            <a:r>
              <a:rPr lang="en-US" spc="-15" dirty="0">
                <a:cs typeface="Source Sans Pro Light"/>
              </a:rPr>
              <a:t>at least </a:t>
            </a:r>
            <a:r>
              <a:rPr lang="en-US" dirty="0">
                <a:cs typeface="Source Sans Pro Light"/>
              </a:rPr>
              <a:t>one </a:t>
            </a:r>
            <a:r>
              <a:rPr lang="en-US" spc="-10" dirty="0">
                <a:cs typeface="Source Sans Pro Light"/>
              </a:rPr>
              <a:t>representative </a:t>
            </a:r>
            <a:r>
              <a:rPr lang="en-US" dirty="0">
                <a:cs typeface="Source Sans Pro Light"/>
              </a:rPr>
              <a:t>species. </a:t>
            </a:r>
            <a:r>
              <a:rPr lang="en-US" spc="-5" dirty="0">
                <a:cs typeface="Source Sans Pro Light"/>
              </a:rPr>
              <a:t>Invite students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spc="5" dirty="0">
                <a:cs typeface="Source Sans Pro Light"/>
              </a:rPr>
              <a:t>observe  </a:t>
            </a:r>
            <a:r>
              <a:rPr lang="en-US" dirty="0">
                <a:cs typeface="Source Sans Pro Light"/>
              </a:rPr>
              <a:t>the models </a:t>
            </a:r>
            <a:r>
              <a:rPr lang="en-US" spc="-10" dirty="0">
                <a:cs typeface="Source Sans Pro Light"/>
              </a:rPr>
              <a:t>carefully, </a:t>
            </a:r>
            <a:r>
              <a:rPr lang="en-US" dirty="0">
                <a:cs typeface="Source Sans Pro Light"/>
              </a:rPr>
              <a:t>looking </a:t>
            </a:r>
            <a:r>
              <a:rPr lang="en-US" spc="-5" dirty="0">
                <a:cs typeface="Source Sans Pro Light"/>
              </a:rPr>
              <a:t>for </a:t>
            </a:r>
            <a:r>
              <a:rPr lang="en-US" dirty="0">
                <a:cs typeface="Source Sans Pro Light"/>
              </a:rPr>
              <a:t>some </a:t>
            </a:r>
            <a:r>
              <a:rPr lang="en-US" spc="-5" dirty="0">
                <a:cs typeface="Source Sans Pro Light"/>
              </a:rPr>
              <a:t>additional information, </a:t>
            </a:r>
            <a:r>
              <a:rPr lang="en-US" dirty="0">
                <a:cs typeface="Source Sans Pro Light"/>
              </a:rPr>
              <a:t>if </a:t>
            </a:r>
            <a:r>
              <a:rPr lang="en-US" spc="-5" dirty="0">
                <a:cs typeface="Source Sans Pro Light"/>
              </a:rPr>
              <a:t>necessary, and </a:t>
            </a:r>
            <a:r>
              <a:rPr lang="en-US" spc="-10" dirty="0">
                <a:cs typeface="Source Sans Pro Light"/>
              </a:rPr>
              <a:t>taking  </a:t>
            </a:r>
            <a:r>
              <a:rPr lang="en-US" spc="-5" dirty="0">
                <a:cs typeface="Source Sans Pro Light"/>
              </a:rPr>
              <a:t>notes. </a:t>
            </a:r>
            <a:r>
              <a:rPr lang="en-US" dirty="0">
                <a:cs typeface="Source Sans Pro Light"/>
              </a:rPr>
              <a:t>While observing, you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spc="-5" dirty="0">
                <a:cs typeface="Source Sans Pro Light"/>
              </a:rPr>
              <a:t>consider three </a:t>
            </a:r>
            <a:r>
              <a:rPr lang="en-US" spc="-10" dirty="0">
                <a:cs typeface="Source Sans Pro Light"/>
              </a:rPr>
              <a:t>basic </a:t>
            </a:r>
            <a:r>
              <a:rPr lang="en-US" spc="-5" dirty="0">
                <a:cs typeface="Source Sans Pro Light"/>
              </a:rPr>
              <a:t>questions about </a:t>
            </a:r>
            <a:r>
              <a:rPr lang="en-US" spc="-10" dirty="0">
                <a:cs typeface="Source Sans Pro Light"/>
              </a:rPr>
              <a:t>each</a:t>
            </a:r>
            <a:r>
              <a:rPr lang="en-US" spc="6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phylum: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000" dirty="0">
              <a:cs typeface="Times New Roman"/>
            </a:endParaRPr>
          </a:p>
          <a:p>
            <a:pPr marL="457200" indent="-457200">
              <a:lnSpc>
                <a:spcPct val="100000"/>
              </a:lnSpc>
              <a:buChar char="•"/>
            </a:pPr>
            <a:r>
              <a:rPr lang="en-US" b="1" spc="-10" dirty="0">
                <a:cs typeface="Source Sans Pro"/>
              </a:rPr>
              <a:t>What </a:t>
            </a:r>
            <a:r>
              <a:rPr lang="en-US" b="1" dirty="0">
                <a:cs typeface="Source Sans Pro"/>
              </a:rPr>
              <a:t>kind of sensory input </a:t>
            </a:r>
            <a:r>
              <a:rPr lang="en-US" b="1" spc="-10" dirty="0">
                <a:cs typeface="Source Sans Pro"/>
              </a:rPr>
              <a:t>are </a:t>
            </a:r>
            <a:r>
              <a:rPr lang="en-US" b="1" dirty="0">
                <a:cs typeface="Source Sans Pro"/>
              </a:rPr>
              <a:t>these </a:t>
            </a:r>
            <a:r>
              <a:rPr lang="en-US" b="1" spc="-5" dirty="0">
                <a:cs typeface="Source Sans Pro"/>
              </a:rPr>
              <a:t>animals able </a:t>
            </a:r>
            <a:r>
              <a:rPr lang="en-US" b="1" spc="-10" dirty="0">
                <a:cs typeface="Source Sans Pro"/>
              </a:rPr>
              <a:t>to</a:t>
            </a:r>
            <a:r>
              <a:rPr lang="en-US" b="1" spc="-20" dirty="0">
                <a:cs typeface="Source Sans Pro"/>
              </a:rPr>
              <a:t> </a:t>
            </a:r>
            <a:r>
              <a:rPr lang="en-US" b="1" spc="-10" dirty="0">
                <a:cs typeface="Source Sans Pro"/>
              </a:rPr>
              <a:t>perceive?</a:t>
            </a:r>
            <a:endParaRPr lang="en-US" b="1" dirty="0"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ource Sans Pro"/>
              <a:buChar char="•"/>
            </a:pPr>
            <a:endParaRPr lang="en-US" sz="2000" dirty="0">
              <a:cs typeface="Times New Roman"/>
            </a:endParaRPr>
          </a:p>
          <a:p>
            <a:pPr marL="12700" marR="5080" algn="just">
              <a:lnSpc>
                <a:spcPct val="104200"/>
              </a:lnSpc>
            </a:pPr>
            <a:r>
              <a:rPr lang="en-US" i="1" dirty="0">
                <a:cs typeface="Source Sans Pro Light"/>
              </a:rPr>
              <a:t>We </a:t>
            </a:r>
            <a:r>
              <a:rPr lang="en-US" i="1" spc="-10" dirty="0">
                <a:cs typeface="Source Sans Pro Light"/>
              </a:rPr>
              <a:t>can </a:t>
            </a:r>
            <a:r>
              <a:rPr lang="en-US" i="1" dirty="0">
                <a:cs typeface="Source Sans Pro Light"/>
              </a:rPr>
              <a:t>distinguish </a:t>
            </a:r>
            <a:r>
              <a:rPr lang="en-US" i="1" spc="-5" dirty="0">
                <a:cs typeface="Source Sans Pro Light"/>
              </a:rPr>
              <a:t>several </a:t>
            </a:r>
            <a:r>
              <a:rPr lang="en-US" i="1" dirty="0">
                <a:cs typeface="Source Sans Pro Light"/>
              </a:rPr>
              <a:t>types of </a:t>
            </a:r>
            <a:r>
              <a:rPr lang="en-US" i="1" spc="-5" dirty="0">
                <a:cs typeface="Source Sans Pro Light"/>
              </a:rPr>
              <a:t>external </a:t>
            </a:r>
            <a:r>
              <a:rPr lang="en-US" i="1" dirty="0">
                <a:cs typeface="Source Sans Pro Light"/>
              </a:rPr>
              <a:t>stimuli: light, </a:t>
            </a:r>
            <a:r>
              <a:rPr lang="en-US" i="1" spc="-5" dirty="0">
                <a:cs typeface="Source Sans Pro Light"/>
              </a:rPr>
              <a:t>perceived by </a:t>
            </a:r>
            <a:r>
              <a:rPr lang="en-US" i="1" spc="-10" dirty="0">
                <a:cs typeface="Source Sans Pro Light"/>
              </a:rPr>
              <a:t>photoreceptors </a:t>
            </a:r>
            <a:r>
              <a:rPr lang="en-US" i="1" dirty="0">
                <a:cs typeface="Source Sans Pro Light"/>
              </a:rPr>
              <a:t>or  any type of light </a:t>
            </a:r>
            <a:r>
              <a:rPr lang="en-US" i="1" spc="-10" dirty="0">
                <a:cs typeface="Source Sans Pro Light"/>
              </a:rPr>
              <a:t>detectors </a:t>
            </a:r>
            <a:r>
              <a:rPr lang="en-US" i="1" spc="-5" dirty="0">
                <a:cs typeface="Source Sans Pro Light"/>
              </a:rPr>
              <a:t>(eyes, </a:t>
            </a:r>
            <a:r>
              <a:rPr lang="en-US" i="1" dirty="0">
                <a:cs typeface="Source Sans Pro Light"/>
              </a:rPr>
              <a:t>ommatidia, </a:t>
            </a:r>
            <a:r>
              <a:rPr lang="en-US" i="1" spc="-10" dirty="0">
                <a:cs typeface="Source Sans Pro Light"/>
              </a:rPr>
              <a:t>etc.); </a:t>
            </a:r>
            <a:r>
              <a:rPr lang="en-US" i="1" spc="-5" dirty="0">
                <a:cs typeface="Source Sans Pro Light"/>
              </a:rPr>
              <a:t>chemicals, </a:t>
            </a:r>
            <a:r>
              <a:rPr lang="en-US" i="1" dirty="0">
                <a:cs typeface="Source Sans Pro Light"/>
              </a:rPr>
              <a:t>as in smell, when animals </a:t>
            </a:r>
            <a:r>
              <a:rPr lang="en-US" i="1" spc="-5" dirty="0">
                <a:cs typeface="Source Sans Pro Light"/>
              </a:rPr>
              <a:t>are  </a:t>
            </a:r>
            <a:r>
              <a:rPr lang="en-US" i="1" dirty="0">
                <a:cs typeface="Source Sans Pro Light"/>
              </a:rPr>
              <a:t>looking </a:t>
            </a:r>
            <a:r>
              <a:rPr lang="en-US" i="1" spc="-5" dirty="0">
                <a:cs typeface="Source Sans Pro Light"/>
              </a:rPr>
              <a:t>for food </a:t>
            </a:r>
            <a:r>
              <a:rPr lang="en-US" i="1" dirty="0">
                <a:cs typeface="Source Sans Pro Light"/>
              </a:rPr>
              <a:t>or a </a:t>
            </a:r>
            <a:r>
              <a:rPr lang="en-US" i="1" spc="-5" dirty="0">
                <a:cs typeface="Source Sans Pro Light"/>
              </a:rPr>
              <a:t>mate, </a:t>
            </a:r>
            <a:r>
              <a:rPr lang="en-US" i="1" dirty="0">
                <a:cs typeface="Source Sans Pro Light"/>
              </a:rPr>
              <a:t>or </a:t>
            </a:r>
            <a:r>
              <a:rPr lang="en-US" i="1" spc="-10" dirty="0">
                <a:cs typeface="Source Sans Pro Light"/>
              </a:rPr>
              <a:t>taste </a:t>
            </a:r>
            <a:r>
              <a:rPr lang="en-US" i="1" dirty="0">
                <a:cs typeface="Source Sans Pro Light"/>
              </a:rPr>
              <a:t>(in less </a:t>
            </a:r>
            <a:r>
              <a:rPr lang="en-US" i="1" spc="-5" dirty="0">
                <a:cs typeface="Source Sans Pro Light"/>
              </a:rPr>
              <a:t>complex </a:t>
            </a:r>
            <a:r>
              <a:rPr lang="en-US" i="1" dirty="0">
                <a:cs typeface="Source Sans Pro Light"/>
              </a:rPr>
              <a:t>animals these </a:t>
            </a:r>
            <a:r>
              <a:rPr lang="en-US" i="1" spc="-10" dirty="0">
                <a:cs typeface="Source Sans Pro Light"/>
              </a:rPr>
              <a:t>receptors </a:t>
            </a:r>
            <a:r>
              <a:rPr lang="en-US" i="1" spc="-5" dirty="0">
                <a:cs typeface="Source Sans Pro Light"/>
              </a:rPr>
              <a:t>are dispersed  </a:t>
            </a:r>
            <a:r>
              <a:rPr lang="en-US" i="1" dirty="0">
                <a:cs typeface="Source Sans Pro Light"/>
              </a:rPr>
              <a:t>on the </a:t>
            </a:r>
            <a:r>
              <a:rPr lang="en-US" i="1" spc="-5" dirty="0">
                <a:cs typeface="Source Sans Pro Light"/>
              </a:rPr>
              <a:t>surface </a:t>
            </a:r>
            <a:r>
              <a:rPr lang="en-US" i="1" dirty="0">
                <a:cs typeface="Source Sans Pro Light"/>
              </a:rPr>
              <a:t>of their body); sound, </a:t>
            </a:r>
            <a:r>
              <a:rPr lang="en-US" i="1" spc="-5" dirty="0">
                <a:cs typeface="Source Sans Pro Light"/>
              </a:rPr>
              <a:t>dispersed by </a:t>
            </a:r>
            <a:r>
              <a:rPr lang="en-US" i="1" dirty="0">
                <a:cs typeface="Source Sans Pro Light"/>
              </a:rPr>
              <a:t>waves; and </a:t>
            </a:r>
            <a:r>
              <a:rPr lang="en-US" i="1" spc="-5" dirty="0">
                <a:cs typeface="Source Sans Pro Light"/>
              </a:rPr>
              <a:t>touch, felt by physical contact.  </a:t>
            </a:r>
            <a:r>
              <a:rPr lang="en-US" i="1" dirty="0">
                <a:cs typeface="Source Sans Pro Light"/>
              </a:rPr>
              <a:t>Can </a:t>
            </a:r>
            <a:r>
              <a:rPr lang="en-US" i="1" spc="-5" dirty="0">
                <a:cs typeface="Source Sans Pro Light"/>
              </a:rPr>
              <a:t>e.g. birds/crayfish/bees </a:t>
            </a:r>
            <a:r>
              <a:rPr lang="en-US" i="1" dirty="0">
                <a:cs typeface="Source Sans Pro Light"/>
              </a:rPr>
              <a:t>see/smell/hear?</a:t>
            </a:r>
            <a:r>
              <a:rPr lang="en-US" i="1" spc="5" dirty="0">
                <a:cs typeface="Source Sans Pro Light"/>
              </a:rPr>
              <a:t> </a:t>
            </a:r>
            <a:r>
              <a:rPr lang="en-US" i="1" spc="-5" dirty="0">
                <a:cs typeface="Source Sans Pro Light"/>
              </a:rPr>
              <a:t>Etc.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000" dirty="0">
              <a:cs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5"/>
              </a:spcBef>
              <a:buChar char="•"/>
              <a:tabLst>
                <a:tab pos="926465" algn="l"/>
                <a:tab pos="927100" algn="l"/>
              </a:tabLst>
            </a:pPr>
            <a:r>
              <a:rPr lang="en-US" b="1" spc="-5" dirty="0">
                <a:cs typeface="Source Sans Pro"/>
              </a:rPr>
              <a:t>Where </a:t>
            </a:r>
            <a:r>
              <a:rPr lang="en-US" b="1" dirty="0">
                <a:cs typeface="Source Sans Pro"/>
              </a:rPr>
              <a:t>is the sensory </a:t>
            </a:r>
            <a:r>
              <a:rPr lang="en-US" b="1" spc="-5" dirty="0">
                <a:cs typeface="Source Sans Pro"/>
              </a:rPr>
              <a:t>information</a:t>
            </a:r>
            <a:r>
              <a:rPr lang="en-US" b="1" spc="-25" dirty="0">
                <a:cs typeface="Source Sans Pro"/>
              </a:rPr>
              <a:t> </a:t>
            </a:r>
            <a:r>
              <a:rPr lang="en-US" b="1" spc="-5" dirty="0">
                <a:cs typeface="Source Sans Pro"/>
              </a:rPr>
              <a:t>processed?</a:t>
            </a:r>
            <a:endParaRPr lang="en-US" b="1" dirty="0">
              <a:cs typeface="Source Sans Pro"/>
            </a:endParaRPr>
          </a:p>
          <a:p>
            <a:pPr>
              <a:lnSpc>
                <a:spcPct val="100000"/>
              </a:lnSpc>
              <a:buFont typeface="Source Sans Pro"/>
              <a:buChar char="•"/>
            </a:pPr>
            <a:endParaRPr lang="en-US" sz="2000" dirty="0">
              <a:cs typeface="Times New Roman"/>
            </a:endParaRPr>
          </a:p>
          <a:p>
            <a:pPr marL="12700" marR="5080" algn="just">
              <a:lnSpc>
                <a:spcPct val="104200"/>
              </a:lnSpc>
              <a:spcBef>
                <a:spcPts val="5"/>
              </a:spcBef>
            </a:pPr>
            <a:r>
              <a:rPr lang="en-US" dirty="0">
                <a:cs typeface="Source Sans Pro Light"/>
              </a:rPr>
              <a:t>Find out </a:t>
            </a:r>
            <a:r>
              <a:rPr lang="en-US" spc="-10" dirty="0">
                <a:cs typeface="Source Sans Pro Light"/>
              </a:rPr>
              <a:t>what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structure </a:t>
            </a:r>
            <a:r>
              <a:rPr lang="en-US" dirty="0">
                <a:cs typeface="Source Sans Pro Light"/>
              </a:rPr>
              <a:t>of the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 </a:t>
            </a:r>
            <a:r>
              <a:rPr lang="en-US" dirty="0">
                <a:cs typeface="Source Sans Pro Light"/>
              </a:rPr>
              <a:t>of </a:t>
            </a:r>
            <a:r>
              <a:rPr lang="en-US" spc="-10" dirty="0">
                <a:cs typeface="Source Sans Pro Light"/>
              </a:rPr>
              <a:t>each </a:t>
            </a:r>
            <a:r>
              <a:rPr lang="en-US" spc="-5" dirty="0">
                <a:cs typeface="Source Sans Pro Light"/>
              </a:rPr>
              <a:t>animal </a:t>
            </a:r>
            <a:r>
              <a:rPr lang="en-US" dirty="0">
                <a:cs typeface="Source Sans Pro Light"/>
              </a:rPr>
              <a:t>phylum is </a:t>
            </a:r>
            <a:r>
              <a:rPr lang="en-US" spc="-5" dirty="0">
                <a:cs typeface="Source Sans Pro Light"/>
              </a:rPr>
              <a:t>like. </a:t>
            </a:r>
            <a:r>
              <a:rPr lang="en-US" dirty="0">
                <a:cs typeface="Source Sans Pro Light"/>
              </a:rPr>
              <a:t>Do they  </a:t>
            </a:r>
            <a:r>
              <a:rPr lang="en-US" spc="-5" dirty="0">
                <a:cs typeface="Source Sans Pro Light"/>
              </a:rPr>
              <a:t>have </a:t>
            </a:r>
            <a:r>
              <a:rPr lang="en-US" spc="-10" dirty="0">
                <a:cs typeface="Source Sans Pro Light"/>
              </a:rPr>
              <a:t>a central </a:t>
            </a:r>
            <a:r>
              <a:rPr lang="en-US" dirty="0">
                <a:cs typeface="Source Sans Pro Light"/>
              </a:rPr>
              <a:t>or disperse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system? </a:t>
            </a:r>
            <a:r>
              <a:rPr lang="en-US" spc="-5" dirty="0">
                <a:cs typeface="Source Sans Pro Light"/>
              </a:rPr>
              <a:t>Name </a:t>
            </a:r>
            <a:r>
              <a:rPr lang="en-US" dirty="0">
                <a:cs typeface="Source Sans Pro Light"/>
              </a:rPr>
              <a:t>their</a:t>
            </a:r>
            <a:r>
              <a:rPr lang="en-US" spc="3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parts.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000" dirty="0">
              <a:cs typeface="Times New Roman"/>
            </a:endParaRPr>
          </a:p>
          <a:p>
            <a:pPr marL="457200" indent="-457200">
              <a:lnSpc>
                <a:spcPct val="100000"/>
              </a:lnSpc>
              <a:buChar char="•"/>
              <a:tabLst>
                <a:tab pos="927100" algn="l"/>
              </a:tabLst>
            </a:pPr>
            <a:r>
              <a:rPr lang="en-US" b="1" dirty="0">
                <a:cs typeface="Source Sans Pro"/>
              </a:rPr>
              <a:t>How do the </a:t>
            </a:r>
            <a:r>
              <a:rPr lang="en-US" b="1" spc="-5" dirty="0">
                <a:cs typeface="Source Sans Pro"/>
              </a:rPr>
              <a:t>animals respond </a:t>
            </a:r>
            <a:r>
              <a:rPr lang="en-US" b="1" spc="-10" dirty="0">
                <a:cs typeface="Source Sans Pro"/>
              </a:rPr>
              <a:t>to</a:t>
            </a:r>
            <a:r>
              <a:rPr lang="en-US" b="1" spc="-25" dirty="0">
                <a:cs typeface="Source Sans Pro"/>
              </a:rPr>
              <a:t> </a:t>
            </a:r>
            <a:r>
              <a:rPr lang="en-US" b="1" spc="-5" dirty="0">
                <a:cs typeface="Source Sans Pro"/>
              </a:rPr>
              <a:t>stimuli?</a:t>
            </a:r>
            <a:endParaRPr lang="en-US" b="1" dirty="0"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000" dirty="0"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en-US" i="1" dirty="0">
                <a:cs typeface="Source Sans Pro Light"/>
              </a:rPr>
              <a:t>Which types of </a:t>
            </a:r>
            <a:r>
              <a:rPr lang="en-US" i="1" spc="-5" dirty="0">
                <a:cs typeface="Source Sans Pro Light"/>
              </a:rPr>
              <a:t>reactions </a:t>
            </a:r>
            <a:r>
              <a:rPr lang="en-US" i="1" dirty="0">
                <a:cs typeface="Source Sans Pro Light"/>
              </a:rPr>
              <a:t>of animals </a:t>
            </a:r>
            <a:r>
              <a:rPr lang="en-US" i="1" spc="-10" dirty="0">
                <a:cs typeface="Source Sans Pro Light"/>
              </a:rPr>
              <a:t>can </a:t>
            </a:r>
            <a:r>
              <a:rPr lang="en-US" i="1" dirty="0">
                <a:cs typeface="Source Sans Pro Light"/>
              </a:rPr>
              <a:t>we classify (flight, mating, fighting,</a:t>
            </a:r>
            <a:r>
              <a:rPr lang="en-US" i="1" spc="10" dirty="0">
                <a:cs typeface="Source Sans Pro Light"/>
              </a:rPr>
              <a:t> </a:t>
            </a:r>
            <a:r>
              <a:rPr lang="en-US" i="1" spc="-10" dirty="0">
                <a:cs typeface="Source Sans Pro Light"/>
              </a:rPr>
              <a:t>etc.)?</a:t>
            </a:r>
            <a:endParaRPr lang="en-US" dirty="0">
              <a:cs typeface="Source Sans Pro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0468F0-47E8-4D3C-8520-6879125D2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>
                <a:solidFill>
                  <a:srgbClr val="FFFFFF"/>
                </a:solidFill>
                <a:cs typeface="Source Sans Pro Light"/>
              </a:rPr>
              <a:t>3.</a:t>
            </a:r>
            <a:r>
              <a:rPr lang="cs-CZ" sz="2800" spc="-5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25">
                <a:solidFill>
                  <a:srgbClr val="FFFFFF"/>
                </a:solidFill>
                <a:cs typeface="Source Sans Pro Light"/>
              </a:rPr>
              <a:t>Taxonomy</a:t>
            </a:r>
            <a:endParaRPr lang="cs-CZ" sz="2800">
              <a:cs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5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14F023-6B0F-4620-947F-224446AFC497}"/>
              </a:ext>
            </a:extLst>
          </p:cNvPr>
          <p:cNvGrpSpPr/>
          <p:nvPr/>
        </p:nvGrpSpPr>
        <p:grpSpPr>
          <a:xfrm>
            <a:off x="971550" y="1612900"/>
            <a:ext cx="14758296" cy="3635679"/>
            <a:chOff x="1351756" y="2832100"/>
            <a:chExt cx="14454290" cy="3635679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BB30BFA4-2A25-4913-B2AC-33CEFB11CE2F}"/>
                </a:ext>
              </a:extLst>
            </p:cNvPr>
            <p:cNvSpPr txBox="1"/>
            <p:nvPr/>
          </p:nvSpPr>
          <p:spPr>
            <a:xfrm>
              <a:off x="1351756" y="2832100"/>
              <a:ext cx="1445429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0" spc="-10" dirty="0">
                  <a:cs typeface="Source Sans Pro Light"/>
                </a:rPr>
                <a:t>Basically, </a:t>
              </a:r>
              <a:r>
                <a:rPr b="0" dirty="0">
                  <a:cs typeface="Source Sans Pro Light"/>
                </a:rPr>
                <a:t>we </a:t>
              </a:r>
              <a:r>
                <a:rPr b="0" spc="-10" dirty="0">
                  <a:cs typeface="Source Sans Pro Light"/>
                </a:rPr>
                <a:t>can </a:t>
              </a:r>
              <a:r>
                <a:rPr b="0" spc="-5" dirty="0">
                  <a:cs typeface="Source Sans Pro Light"/>
                </a:rPr>
                <a:t>distinguish </a:t>
              </a:r>
              <a:r>
                <a:rPr b="0" dirty="0">
                  <a:cs typeface="Source Sans Pro Light"/>
                </a:rPr>
                <a:t>nine </a:t>
              </a:r>
              <a:r>
                <a:rPr b="0" spc="-5" dirty="0">
                  <a:cs typeface="Source Sans Pro Light"/>
                </a:rPr>
                <a:t>“traditional” </a:t>
              </a:r>
              <a:r>
                <a:rPr b="0" spc="-10" dirty="0">
                  <a:cs typeface="Source Sans Pro Light"/>
                </a:rPr>
                <a:t>taxonomic</a:t>
              </a:r>
              <a:r>
                <a:rPr b="0" spc="80" dirty="0">
                  <a:cs typeface="Source Sans Pro Light"/>
                </a:rPr>
                <a:t> </a:t>
              </a:r>
              <a:r>
                <a:rPr b="0" spc="-5" dirty="0">
                  <a:cs typeface="Source Sans Pro Light"/>
                </a:rPr>
                <a:t>phyla:</a:t>
              </a:r>
              <a:endParaRPr dirty="0">
                <a:cs typeface="Source Sans Pro Light"/>
              </a:endParaRPr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5832D42B-D7E6-4213-BDD0-ADB9AC3A1124}"/>
                </a:ext>
              </a:extLst>
            </p:cNvPr>
            <p:cNvSpPr txBox="1"/>
            <p:nvPr/>
          </p:nvSpPr>
          <p:spPr>
            <a:xfrm>
              <a:off x="2097282" y="3192780"/>
              <a:ext cx="11418445" cy="3274999"/>
            </a:xfrm>
            <a:prstGeom prst="rect">
              <a:avLst/>
            </a:prstGeom>
          </p:spPr>
          <p:txBody>
            <a:bodyPr vert="horz" wrap="square" lIns="0" tIns="6350" rIns="0" bIns="0" rtlCol="0">
              <a:spAutoFit/>
            </a:bodyPr>
            <a:lstStyle/>
            <a:p>
              <a:pPr marL="12700" marR="5080">
                <a:lnSpc>
                  <a:spcPct val="114599"/>
                </a:lnSpc>
                <a:spcBef>
                  <a:spcPts val="50"/>
                </a:spcBef>
              </a:pPr>
              <a:r>
                <a:rPr lang="cs-CZ" b="1" spc="-15">
                  <a:cs typeface="Source Sans Pro"/>
                </a:rPr>
                <a:t>1. </a:t>
              </a:r>
              <a:r>
                <a:rPr b="1" spc="-15" dirty="0">
                  <a:cs typeface="Source Sans Pro"/>
                </a:rPr>
                <a:t>Porifera: </a:t>
              </a:r>
              <a:r>
                <a:rPr lang="cs-CZ" spc="-15" err="1">
                  <a:cs typeface="Source Sans Pro"/>
                </a:rPr>
                <a:t>sponges</a:t>
              </a:r>
              <a:br>
                <a:rPr lang="cs-CZ" spc="-15">
                  <a:cs typeface="Source Sans Pro"/>
                </a:rPr>
              </a:br>
              <a:r>
                <a:rPr lang="cs-CZ" b="1" spc="-15">
                  <a:cs typeface="Source Sans Pro"/>
                </a:rPr>
                <a:t>2. </a:t>
              </a:r>
              <a:r>
                <a:rPr b="1" spc="-5" dirty="0">
                  <a:cs typeface="Source Sans Pro"/>
                </a:rPr>
                <a:t>Cnidaria:</a:t>
              </a:r>
              <a:r>
                <a:rPr lang="cs-CZ" b="1" spc="-5">
                  <a:cs typeface="Source Sans Pro"/>
                </a:rPr>
                <a:t> </a:t>
              </a:r>
              <a:r>
                <a:rPr lang="cs-CZ" spc="-5" err="1">
                  <a:cs typeface="Source Sans Pro"/>
                </a:rPr>
                <a:t>jellyfish</a:t>
              </a:r>
              <a:endParaRPr lang="cs-CZ" spc="-5">
                <a:cs typeface="Source Sans Pro"/>
              </a:endParaRPr>
            </a:p>
            <a:p>
              <a:pPr marL="12700" marR="5080">
                <a:lnSpc>
                  <a:spcPct val="114599"/>
                </a:lnSpc>
                <a:spcBef>
                  <a:spcPts val="50"/>
                </a:spcBef>
              </a:pPr>
              <a:r>
                <a:rPr lang="cs-CZ" b="1" spc="-5">
                  <a:cs typeface="Source Sans Pro"/>
                </a:rPr>
                <a:t>3. </a:t>
              </a:r>
              <a:r>
                <a:rPr b="1" spc="-5" dirty="0">
                  <a:cs typeface="Source Sans Pro"/>
                </a:rPr>
                <a:t>Pl</a:t>
              </a:r>
              <a:r>
                <a:rPr b="1" spc="-30" dirty="0">
                  <a:cs typeface="Source Sans Pro"/>
                </a:rPr>
                <a:t>a</a:t>
              </a:r>
              <a:r>
                <a:rPr b="1" dirty="0">
                  <a:cs typeface="Source Sans Pro"/>
                </a:rPr>
                <a:t>tyhelminthes:</a:t>
              </a:r>
              <a:r>
                <a:rPr lang="cs-CZ" b="1">
                  <a:cs typeface="Source Sans Pro"/>
                </a:rPr>
                <a:t> </a:t>
              </a:r>
              <a:r>
                <a:rPr lang="cs-CZ" err="1">
                  <a:cs typeface="Source Sans Pro"/>
                </a:rPr>
                <a:t>flatworms</a:t>
              </a:r>
              <a:endParaRPr lang="cs-CZ">
                <a:cs typeface="Source Sans Pro"/>
              </a:endParaRPr>
            </a:p>
            <a:p>
              <a:pPr marL="12700" marR="5080">
                <a:lnSpc>
                  <a:spcPct val="114599"/>
                </a:lnSpc>
                <a:spcBef>
                  <a:spcPts val="50"/>
                </a:spcBef>
              </a:pPr>
              <a:r>
                <a:rPr lang="cs-CZ" b="1">
                  <a:cs typeface="Source Sans Pro"/>
                </a:rPr>
                <a:t>4. </a:t>
              </a:r>
              <a:r>
                <a:rPr b="1" spc="-10" dirty="0">
                  <a:cs typeface="Source Sans Pro"/>
                </a:rPr>
                <a:t>Nematoda</a:t>
              </a:r>
              <a:r>
                <a:rPr b="1" dirty="0">
                  <a:cs typeface="Source Sans Pro"/>
                </a:rPr>
                <a:t>:</a:t>
              </a:r>
              <a:r>
                <a:rPr lang="cs-CZ" b="1">
                  <a:cs typeface="Source Sans Pro"/>
                </a:rPr>
                <a:t> </a:t>
              </a:r>
              <a:r>
                <a:rPr lang="cs-CZ" err="1">
                  <a:cs typeface="Source Sans Pro"/>
                </a:rPr>
                <a:t>roundworms</a:t>
              </a:r>
              <a:endParaRPr lang="cs-CZ">
                <a:cs typeface="Source Sans Pro"/>
              </a:endParaRPr>
            </a:p>
            <a:p>
              <a:pPr marL="12700" marR="5080">
                <a:lnSpc>
                  <a:spcPct val="114599"/>
                </a:lnSpc>
                <a:spcBef>
                  <a:spcPts val="50"/>
                </a:spcBef>
              </a:pPr>
              <a:r>
                <a:rPr lang="cs-CZ" b="1">
                  <a:cs typeface="Source Sans Pro"/>
                </a:rPr>
                <a:t>5. </a:t>
              </a:r>
              <a:r>
                <a:rPr b="1" spc="-5" dirty="0">
                  <a:cs typeface="Source Sans Pro"/>
                </a:rPr>
                <a:t>Annelida:</a:t>
              </a:r>
              <a:r>
                <a:rPr lang="cs-CZ" b="1" spc="-5">
                  <a:cs typeface="Source Sans Pro"/>
                </a:rPr>
                <a:t> </a:t>
              </a:r>
              <a:r>
                <a:rPr lang="cs-CZ" spc="-5" err="1">
                  <a:cs typeface="Source Sans Pro"/>
                </a:rPr>
                <a:t>segmented</a:t>
              </a:r>
              <a:r>
                <a:rPr lang="cs-CZ" spc="-5">
                  <a:cs typeface="Source Sans Pro"/>
                </a:rPr>
                <a:t> </a:t>
              </a:r>
              <a:r>
                <a:rPr lang="cs-CZ" spc="-5" err="1">
                  <a:cs typeface="Source Sans Pro"/>
                </a:rPr>
                <a:t>worms</a:t>
              </a:r>
              <a:endParaRPr lang="cs-CZ" spc="-5">
                <a:cs typeface="Source Sans Pro"/>
              </a:endParaRPr>
            </a:p>
            <a:p>
              <a:pPr marL="12700" marR="5080">
                <a:lnSpc>
                  <a:spcPct val="114599"/>
                </a:lnSpc>
                <a:spcBef>
                  <a:spcPts val="50"/>
                </a:spcBef>
              </a:pPr>
              <a:r>
                <a:rPr lang="cs-CZ" b="1" spc="-5">
                  <a:cs typeface="Source Sans Pro"/>
                </a:rPr>
                <a:t>6. </a:t>
              </a:r>
              <a:r>
                <a:rPr b="1" spc="-5" dirty="0">
                  <a:cs typeface="Source Sans Pro"/>
                </a:rPr>
                <a:t>Arthropoda:</a:t>
              </a:r>
              <a:r>
                <a:rPr lang="cs-CZ" b="1" spc="-5">
                  <a:cs typeface="Source Sans Pro"/>
                </a:rPr>
                <a:t> </a:t>
              </a:r>
              <a:r>
                <a:rPr lang="cs-CZ" spc="-10" err="1">
                  <a:cs typeface="Source Sans Pro Light"/>
                </a:rPr>
                <a:t>crustaceans</a:t>
              </a:r>
              <a:r>
                <a:rPr lang="cs-CZ" spc="-10">
                  <a:cs typeface="Source Sans Pro Light"/>
                </a:rPr>
                <a:t>, </a:t>
              </a:r>
              <a:r>
                <a:rPr lang="cs-CZ" spc="-5" err="1">
                  <a:cs typeface="Source Sans Pro Light"/>
                </a:rPr>
                <a:t>arachnids</a:t>
              </a:r>
              <a:r>
                <a:rPr lang="cs-CZ" spc="-5">
                  <a:cs typeface="Source Sans Pro Light"/>
                </a:rPr>
                <a:t>,</a:t>
              </a:r>
              <a:r>
                <a:rPr lang="cs-CZ" spc="-80">
                  <a:cs typeface="Source Sans Pro Light"/>
                </a:rPr>
                <a:t> </a:t>
              </a:r>
              <a:r>
                <a:rPr lang="cs-CZ" spc="-5" err="1">
                  <a:cs typeface="Source Sans Pro Light"/>
                </a:rPr>
                <a:t>insects</a:t>
              </a:r>
              <a:endParaRPr lang="cs-CZ" spc="-5">
                <a:cs typeface="Source Sans Pro"/>
              </a:endParaRPr>
            </a:p>
            <a:p>
              <a:pPr marL="12700" marR="5080">
                <a:lnSpc>
                  <a:spcPct val="114599"/>
                </a:lnSpc>
                <a:spcBef>
                  <a:spcPts val="50"/>
                </a:spcBef>
              </a:pPr>
              <a:r>
                <a:rPr lang="cs-CZ" b="1" spc="-5">
                  <a:cs typeface="Source Sans Pro"/>
                </a:rPr>
                <a:t>7.</a:t>
              </a:r>
              <a:r>
                <a:rPr b="1" spc="-5" dirty="0">
                  <a:cs typeface="Source Sans Pro"/>
                </a:rPr>
                <a:t> Mollusca:</a:t>
              </a:r>
              <a:r>
                <a:rPr lang="cs-CZ" b="1" spc="-5">
                  <a:cs typeface="Source Sans Pro"/>
                </a:rPr>
                <a:t> </a:t>
              </a:r>
              <a:r>
                <a:rPr lang="cs-CZ" err="1">
                  <a:cs typeface="Source Sans Pro Light"/>
                </a:rPr>
                <a:t>squids</a:t>
              </a:r>
              <a:r>
                <a:rPr lang="cs-CZ">
                  <a:cs typeface="Source Sans Pro Light"/>
                </a:rPr>
                <a:t>, </a:t>
              </a:r>
              <a:r>
                <a:rPr lang="cs-CZ" spc="-5" err="1">
                  <a:cs typeface="Source Sans Pro Light"/>
                </a:rPr>
                <a:t>snails</a:t>
              </a:r>
              <a:r>
                <a:rPr lang="cs-CZ" spc="-5">
                  <a:cs typeface="Source Sans Pro Light"/>
                </a:rPr>
                <a:t>, </a:t>
              </a:r>
              <a:r>
                <a:rPr lang="cs-CZ" err="1">
                  <a:cs typeface="Source Sans Pro Light"/>
                </a:rPr>
                <a:t>mussels</a:t>
              </a:r>
              <a:endParaRPr lang="cs-CZ" spc="-5">
                <a:cs typeface="Source Sans Pro"/>
              </a:endParaRPr>
            </a:p>
            <a:p>
              <a:pPr marL="12700" marR="5080">
                <a:lnSpc>
                  <a:spcPct val="114599"/>
                </a:lnSpc>
                <a:spcBef>
                  <a:spcPts val="50"/>
                </a:spcBef>
              </a:pPr>
              <a:r>
                <a:rPr lang="cs-CZ" b="1" spc="-5">
                  <a:cs typeface="Source Sans Pro"/>
                </a:rPr>
                <a:t>8. </a:t>
              </a:r>
              <a:r>
                <a:rPr b="1" spc="-10" dirty="0">
                  <a:cs typeface="Source Sans Pro"/>
                </a:rPr>
                <a:t>Echinodermata:</a:t>
              </a:r>
              <a:r>
                <a:rPr lang="cs-CZ" b="1" spc="-10">
                  <a:cs typeface="Source Sans Pro"/>
                </a:rPr>
                <a:t> </a:t>
              </a:r>
              <a:r>
                <a:rPr lang="cs-CZ" spc="-10" err="1">
                  <a:cs typeface="Source Sans Pro Light"/>
                </a:rPr>
                <a:t>starfish</a:t>
              </a:r>
              <a:r>
                <a:rPr lang="cs-CZ" spc="-10">
                  <a:cs typeface="Source Sans Pro Light"/>
                </a:rPr>
                <a:t>, </a:t>
              </a:r>
              <a:r>
                <a:rPr lang="cs-CZ" spc="-10" err="1">
                  <a:cs typeface="Source Sans Pro Light"/>
                </a:rPr>
                <a:t>sea</a:t>
              </a:r>
              <a:r>
                <a:rPr lang="cs-CZ" spc="5">
                  <a:cs typeface="Source Sans Pro Light"/>
                </a:rPr>
                <a:t> </a:t>
              </a:r>
              <a:r>
                <a:rPr lang="cs-CZ" spc="-5" err="1">
                  <a:cs typeface="Source Sans Pro Light"/>
                </a:rPr>
                <a:t>urchins</a:t>
              </a:r>
              <a:endParaRPr lang="cs-CZ">
                <a:cs typeface="Source Sans Pro Light"/>
              </a:endParaRPr>
            </a:p>
            <a:p>
              <a:pPr marL="12700" marR="5080">
                <a:lnSpc>
                  <a:spcPct val="114599"/>
                </a:lnSpc>
                <a:spcBef>
                  <a:spcPts val="50"/>
                </a:spcBef>
              </a:pPr>
              <a:r>
                <a:rPr lang="cs-CZ" b="1" spc="-10">
                  <a:cs typeface="Source Sans Pro"/>
                </a:rPr>
                <a:t>9. </a:t>
              </a:r>
              <a:r>
                <a:rPr b="1" spc="-10" dirty="0">
                  <a:cs typeface="Source Sans Pro"/>
                </a:rPr>
                <a:t>Chordata:</a:t>
              </a:r>
              <a:r>
                <a:rPr lang="cs-CZ" b="1" spc="-10">
                  <a:cs typeface="Source Sans Pro"/>
                </a:rPr>
                <a:t> </a:t>
              </a:r>
              <a:r>
                <a:rPr lang="en-US" dirty="0">
                  <a:cs typeface="Source Sans Pro Light"/>
                </a:rPr>
                <a:t>includes </a:t>
              </a:r>
              <a:r>
                <a:rPr lang="en-US" spc="-10" dirty="0">
                  <a:cs typeface="Source Sans Pro Light"/>
                </a:rPr>
                <a:t>vertebrates </a:t>
              </a:r>
              <a:r>
                <a:rPr lang="en-US" dirty="0">
                  <a:cs typeface="Source Sans Pro Light"/>
                </a:rPr>
                <a:t>(the </a:t>
              </a:r>
              <a:r>
                <a:rPr lang="en-US" spc="-5" dirty="0">
                  <a:cs typeface="Source Sans Pro Light"/>
                </a:rPr>
                <a:t>majority </a:t>
              </a:r>
              <a:r>
                <a:rPr lang="en-US" dirty="0">
                  <a:cs typeface="Source Sans Pro Light"/>
                </a:rPr>
                <a:t>of the phylum)  </a:t>
              </a:r>
              <a:r>
                <a:rPr lang="en-US" spc="-5" dirty="0">
                  <a:cs typeface="Source Sans Pro Light"/>
                </a:rPr>
                <a:t>but also other animals, like</a:t>
              </a:r>
              <a:r>
                <a:rPr lang="en-US" spc="15" dirty="0">
                  <a:cs typeface="Source Sans Pro Light"/>
                </a:rPr>
                <a:t> </a:t>
              </a:r>
              <a:r>
                <a:rPr lang="en-US" spc="-5" dirty="0">
                  <a:cs typeface="Source Sans Pro Light"/>
                </a:rPr>
                <a:t>ascidians</a:t>
              </a:r>
              <a:endParaRPr lang="en-US" dirty="0">
                <a:cs typeface="Source Sans Pro Light"/>
              </a:endParaRPr>
            </a:p>
            <a:p>
              <a:pPr marL="12700" marR="5080">
                <a:lnSpc>
                  <a:spcPct val="114599"/>
                </a:lnSpc>
                <a:spcBef>
                  <a:spcPts val="50"/>
                </a:spcBef>
              </a:pPr>
              <a:endParaRPr dirty="0">
                <a:cs typeface="Source Sans Pro"/>
              </a:endParaRPr>
            </a:p>
          </p:txBody>
        </p:sp>
      </p:grpSp>
      <p:sp>
        <p:nvSpPr>
          <p:cNvPr id="19" name="object 14">
            <a:extLst>
              <a:ext uri="{FF2B5EF4-FFF2-40B4-BE49-F238E27FC236}">
                <a16:creationId xmlns:a16="http://schemas.microsoft.com/office/drawing/2014/main" id="{702ED6B3-48F0-4068-956E-383AFFB14AA3}"/>
              </a:ext>
            </a:extLst>
          </p:cNvPr>
          <p:cNvSpPr txBox="1"/>
          <p:nvPr/>
        </p:nvSpPr>
        <p:spPr>
          <a:xfrm>
            <a:off x="970756" y="4965700"/>
            <a:ext cx="16687800" cy="94256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50"/>
              </a:spcBef>
            </a:pPr>
            <a:r>
              <a:rPr b="0" dirty="0">
                <a:cs typeface="Source Sans Pro Light"/>
              </a:rPr>
              <a:t>In this lesson </a:t>
            </a:r>
            <a:r>
              <a:rPr b="0" spc="-5" dirty="0">
                <a:cs typeface="Source Sans Pro Light"/>
              </a:rPr>
              <a:t>plan </a:t>
            </a:r>
            <a:r>
              <a:rPr b="0" dirty="0">
                <a:cs typeface="Source Sans Pro Light"/>
              </a:rPr>
              <a:t>(with the </a:t>
            </a:r>
            <a:r>
              <a:rPr b="0" spc="-5" dirty="0">
                <a:cs typeface="Source Sans Pro Light"/>
              </a:rPr>
              <a:t>continuation </a:t>
            </a:r>
            <a:r>
              <a:rPr b="0" dirty="0">
                <a:cs typeface="Source Sans Pro Light"/>
              </a:rPr>
              <a:t>in the </a:t>
            </a:r>
            <a:r>
              <a:rPr b="0" spc="-5" dirty="0">
                <a:cs typeface="Source Sans Pro Light"/>
              </a:rPr>
              <a:t>second part), </a:t>
            </a:r>
            <a:r>
              <a:rPr b="0" dirty="0">
                <a:cs typeface="Source Sans Pro Light"/>
              </a:rPr>
              <a:t>you will </a:t>
            </a:r>
            <a:r>
              <a:rPr b="0" spc="10" dirty="0">
                <a:cs typeface="Source Sans Pro Light"/>
              </a:rPr>
              <a:t>try </a:t>
            </a:r>
            <a:r>
              <a:rPr b="0" spc="-10" dirty="0">
                <a:cs typeface="Source Sans Pro Light"/>
              </a:rPr>
              <a:t>to analyze </a:t>
            </a:r>
            <a:r>
              <a:rPr b="0" dirty="0">
                <a:cs typeface="Source Sans Pro Light"/>
              </a:rPr>
              <a:t>with  your </a:t>
            </a:r>
            <a:r>
              <a:rPr b="0" spc="-5" dirty="0">
                <a:cs typeface="Source Sans Pro Light"/>
              </a:rPr>
              <a:t>students </a:t>
            </a:r>
            <a:r>
              <a:rPr b="0" dirty="0">
                <a:cs typeface="Source Sans Pro Light"/>
              </a:rPr>
              <a:t>the </a:t>
            </a:r>
            <a:r>
              <a:rPr b="0" spc="5" dirty="0">
                <a:cs typeface="Source Sans Pro Light"/>
              </a:rPr>
              <a:t>nervous </a:t>
            </a:r>
            <a:r>
              <a:rPr b="0" spc="-10" dirty="0">
                <a:cs typeface="Source Sans Pro Light"/>
              </a:rPr>
              <a:t>system </a:t>
            </a:r>
            <a:r>
              <a:rPr b="0" dirty="0">
                <a:cs typeface="Source Sans Pro Light"/>
              </a:rPr>
              <a:t>of </a:t>
            </a:r>
            <a:r>
              <a:rPr b="0" spc="-10" dirty="0">
                <a:cs typeface="Source Sans Pro Light"/>
              </a:rPr>
              <a:t>each </a:t>
            </a:r>
            <a:r>
              <a:rPr b="0" dirty="0">
                <a:cs typeface="Source Sans Pro Light"/>
              </a:rPr>
              <a:t>of these mentioned </a:t>
            </a:r>
            <a:r>
              <a:rPr b="0" spc="-5" dirty="0">
                <a:cs typeface="Source Sans Pro Light"/>
              </a:rPr>
              <a:t>phyla, </a:t>
            </a:r>
            <a:r>
              <a:rPr b="0" spc="-10" dirty="0">
                <a:cs typeface="Source Sans Pro Light"/>
              </a:rPr>
              <a:t>according to </a:t>
            </a:r>
            <a:r>
              <a:rPr b="0" dirty="0">
                <a:cs typeface="Source Sans Pro Light"/>
              </a:rPr>
              <a:t>the  </a:t>
            </a:r>
            <a:r>
              <a:rPr b="0" spc="-5" dirty="0">
                <a:cs typeface="Source Sans Pro Light"/>
              </a:rPr>
              <a:t>main points proposed </a:t>
            </a:r>
            <a:r>
              <a:rPr b="0" dirty="0">
                <a:cs typeface="Source Sans Pro Light"/>
              </a:rPr>
              <a:t>in the </a:t>
            </a:r>
            <a:r>
              <a:rPr b="0" spc="-5" dirty="0">
                <a:cs typeface="Source Sans Pro Light"/>
              </a:rPr>
              <a:t>previous section. </a:t>
            </a:r>
            <a:r>
              <a:rPr b="0" spc="-15" dirty="0">
                <a:cs typeface="Source Sans Pro Light"/>
              </a:rPr>
              <a:t>You </a:t>
            </a:r>
            <a:r>
              <a:rPr b="0" spc="-10" dirty="0">
                <a:cs typeface="Source Sans Pro Light"/>
              </a:rPr>
              <a:t>can </a:t>
            </a:r>
            <a:r>
              <a:rPr b="0" spc="-5" dirty="0">
                <a:cs typeface="Source Sans Pro Light"/>
              </a:rPr>
              <a:t>begin </a:t>
            </a:r>
            <a:r>
              <a:rPr b="0" dirty="0">
                <a:cs typeface="Source Sans Pro Light"/>
              </a:rPr>
              <a:t>with the </a:t>
            </a:r>
            <a:r>
              <a:rPr lang="en-US" b="0" spc="-10" dirty="0">
                <a:cs typeface="Source Sans Pro Light"/>
              </a:rPr>
              <a:t>chordate</a:t>
            </a:r>
            <a:r>
              <a:rPr b="0" spc="-10" dirty="0">
                <a:cs typeface="Source Sans Pro Light"/>
              </a:rPr>
              <a:t>, </a:t>
            </a:r>
            <a:r>
              <a:rPr b="0" spc="-5" dirty="0">
                <a:cs typeface="Source Sans Pro Light"/>
              </a:rPr>
              <a:t>because  </a:t>
            </a:r>
            <a:r>
              <a:rPr b="0" dirty="0">
                <a:cs typeface="Source Sans Pro Light"/>
              </a:rPr>
              <a:t>of their </a:t>
            </a:r>
            <a:r>
              <a:rPr b="0" spc="-5" dirty="0">
                <a:cs typeface="Source Sans Pro Light"/>
              </a:rPr>
              <a:t>familiarity and proximity </a:t>
            </a:r>
            <a:r>
              <a:rPr b="0" spc="-10" dirty="0">
                <a:cs typeface="Source Sans Pro Light"/>
              </a:rPr>
              <a:t>to </a:t>
            </a:r>
            <a:r>
              <a:rPr b="0" spc="-5" dirty="0">
                <a:cs typeface="Source Sans Pro Light"/>
              </a:rPr>
              <a:t>humans, about </a:t>
            </a:r>
            <a:r>
              <a:rPr b="0" dirty="0">
                <a:cs typeface="Source Sans Pro Light"/>
              </a:rPr>
              <a:t>whom you </a:t>
            </a:r>
            <a:r>
              <a:rPr b="0" spc="-5" dirty="0">
                <a:cs typeface="Source Sans Pro Light"/>
              </a:rPr>
              <a:t>summarized </a:t>
            </a:r>
            <a:r>
              <a:rPr b="0" dirty="0">
                <a:cs typeface="Source Sans Pro Light"/>
              </a:rPr>
              <a:t>some </a:t>
            </a:r>
            <a:r>
              <a:rPr b="0" spc="-10" dirty="0">
                <a:cs typeface="Source Sans Pro Light"/>
              </a:rPr>
              <a:t>basic  </a:t>
            </a:r>
            <a:r>
              <a:rPr b="0" spc="-5" dirty="0">
                <a:cs typeface="Source Sans Pro Light"/>
              </a:rPr>
              <a:t>knowledge </a:t>
            </a:r>
            <a:r>
              <a:rPr b="0" dirty="0">
                <a:cs typeface="Source Sans Pro Light"/>
              </a:rPr>
              <a:t>in the </a:t>
            </a:r>
            <a:r>
              <a:rPr b="0" spc="-5" dirty="0">
                <a:cs typeface="Source Sans Pro Light"/>
              </a:rPr>
              <a:t>introduction </a:t>
            </a:r>
            <a:r>
              <a:rPr b="0" spc="-10" dirty="0">
                <a:cs typeface="Source Sans Pro Light"/>
              </a:rPr>
              <a:t>to </a:t>
            </a:r>
            <a:r>
              <a:rPr b="0" dirty="0">
                <a:cs typeface="Source Sans Pro Light"/>
              </a:rPr>
              <a:t>this</a:t>
            </a:r>
            <a:r>
              <a:rPr b="0" spc="15" dirty="0">
                <a:cs typeface="Source Sans Pro Light"/>
              </a:rPr>
              <a:t> </a:t>
            </a:r>
            <a:r>
              <a:rPr b="0" dirty="0">
                <a:cs typeface="Source Sans Pro Light"/>
              </a:rPr>
              <a:t>lesson.</a:t>
            </a:r>
            <a:endParaRPr dirty="0">
              <a:cs typeface="Source Sans Pro Ligh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17C66D-7619-40B6-B187-B7A8682EEF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5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A61E464-833E-4C8A-9143-AF1ED5E6DEFA}"/>
              </a:ext>
            </a:extLst>
          </p:cNvPr>
          <p:cNvSpPr/>
          <p:nvPr/>
        </p:nvSpPr>
        <p:spPr>
          <a:xfrm>
            <a:off x="1905001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20636F4-4E1B-41A9-9DFC-ABE48FBEC027}"/>
              </a:ext>
            </a:extLst>
          </p:cNvPr>
          <p:cNvSpPr/>
          <p:nvPr/>
        </p:nvSpPr>
        <p:spPr>
          <a:xfrm>
            <a:off x="0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6220F49-8A96-4129-AD18-1D20F783890C}"/>
              </a:ext>
            </a:extLst>
          </p:cNvPr>
          <p:cNvSpPr txBox="1"/>
          <p:nvPr/>
        </p:nvSpPr>
        <p:spPr>
          <a:xfrm>
            <a:off x="665955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>
                <a:solidFill>
                  <a:srgbClr val="FFFFFF"/>
                </a:solidFill>
                <a:cs typeface="Source Sans Pro Light"/>
              </a:rPr>
              <a:t>4. </a:t>
            </a:r>
            <a:r>
              <a:rPr lang="cs-CZ" sz="2800" spc="-5" err="1">
                <a:solidFill>
                  <a:srgbClr val="FFFFFF"/>
                </a:solidFill>
                <a:cs typeface="Source Sans Pro Light"/>
              </a:rPr>
              <a:t>Phylum</a:t>
            </a:r>
            <a:r>
              <a:rPr lang="cs-CZ" sz="2800" spc="-5">
                <a:solidFill>
                  <a:srgbClr val="FFFFFF"/>
                </a:solidFill>
                <a:cs typeface="Source Sans Pro Light"/>
              </a:rPr>
              <a:t>:</a:t>
            </a:r>
            <a:r>
              <a:rPr lang="cs-CZ" sz="2800" spc="-4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15" err="1">
                <a:solidFill>
                  <a:srgbClr val="FFFFFF"/>
                </a:solidFill>
                <a:cs typeface="Source Sans Pro Light"/>
              </a:rPr>
              <a:t>Chordata</a:t>
            </a:r>
            <a:endParaRPr lang="cs-CZ" sz="2800">
              <a:cs typeface="Source Sans Pro Ligh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E40386-4750-49F0-B11C-666F5E84BC9E}"/>
              </a:ext>
            </a:extLst>
          </p:cNvPr>
          <p:cNvGrpSpPr/>
          <p:nvPr/>
        </p:nvGrpSpPr>
        <p:grpSpPr>
          <a:xfrm>
            <a:off x="17125155" y="698500"/>
            <a:ext cx="469900" cy="541020"/>
            <a:chOff x="6546338" y="509979"/>
            <a:chExt cx="469900" cy="54102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7CE0CF2F-E361-4606-BD73-98936BBF211B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B02241D-3AF5-4625-A1AC-587E529ED181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50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7" name="object 13">
            <a:extLst>
              <a:ext uri="{FF2B5EF4-FFF2-40B4-BE49-F238E27FC236}">
                <a16:creationId xmlns:a16="http://schemas.microsoft.com/office/drawing/2014/main" id="{153F1D4F-49DC-4D33-A737-F1B7603A3DC3}"/>
              </a:ext>
            </a:extLst>
          </p:cNvPr>
          <p:cNvSpPr txBox="1"/>
          <p:nvPr/>
        </p:nvSpPr>
        <p:spPr>
          <a:xfrm>
            <a:off x="971550" y="2415759"/>
            <a:ext cx="16534606" cy="5535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Instructions:</a:t>
            </a:r>
            <a:endParaRPr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dirty="0">
              <a:cs typeface="Times New Roman"/>
            </a:endParaRPr>
          </a:p>
          <a:p>
            <a:pPr marL="12700" marR="5080" algn="just">
              <a:lnSpc>
                <a:spcPct val="114599"/>
              </a:lnSpc>
              <a:spcBef>
                <a:spcPts val="5"/>
              </a:spcBef>
            </a:pPr>
            <a:r>
              <a:rPr b="0" i="1" dirty="0">
                <a:cs typeface="Source Sans Pro Light"/>
              </a:rPr>
              <a:t>While working with each of the animal phyla (or class in </a:t>
            </a:r>
            <a:r>
              <a:rPr b="0" i="1" spc="-5" dirty="0">
                <a:cs typeface="Source Sans Pro Light"/>
              </a:rPr>
              <a:t>case </a:t>
            </a:r>
            <a:r>
              <a:rPr b="0" i="1" dirty="0">
                <a:cs typeface="Source Sans Pro Light"/>
              </a:rPr>
              <a:t>of the </a:t>
            </a:r>
            <a:r>
              <a:rPr b="0" i="1" spc="-5" dirty="0">
                <a:cs typeface="Source Sans Pro Light"/>
              </a:rPr>
              <a:t>vertebrates), first </a:t>
            </a:r>
            <a:r>
              <a:rPr b="0" i="1" dirty="0">
                <a:cs typeface="Source Sans Pro Light"/>
              </a:rPr>
              <a:t>try </a:t>
            </a:r>
            <a:r>
              <a:rPr b="0" i="1" spc="-10" dirty="0">
                <a:cs typeface="Source Sans Pro Light"/>
              </a:rPr>
              <a:t>to  </a:t>
            </a:r>
            <a:r>
              <a:rPr b="0" i="1" spc="-5" dirty="0">
                <a:cs typeface="Source Sans Pro Light"/>
              </a:rPr>
              <a:t>make </a:t>
            </a:r>
            <a:r>
              <a:rPr b="0" i="1" dirty="0">
                <a:cs typeface="Source Sans Pro Light"/>
              </a:rPr>
              <a:t>a short description of each one, inviting </a:t>
            </a:r>
            <a:r>
              <a:rPr b="0" i="1" spc="-5" dirty="0">
                <a:cs typeface="Source Sans Pro Light"/>
              </a:rPr>
              <a:t>students </a:t>
            </a:r>
            <a:r>
              <a:rPr b="0" i="1" spc="-10" dirty="0">
                <a:cs typeface="Source Sans Pro Light"/>
              </a:rPr>
              <a:t>to </a:t>
            </a:r>
            <a:r>
              <a:rPr b="0" i="1" spc="-5" dirty="0">
                <a:cs typeface="Source Sans Pro Light"/>
              </a:rPr>
              <a:t>participate, </a:t>
            </a:r>
            <a:r>
              <a:rPr b="0" i="1" dirty="0">
                <a:cs typeface="Source Sans Pro Light"/>
              </a:rPr>
              <a:t>if possible. Then show  them the model(s) which serve as </a:t>
            </a:r>
            <a:r>
              <a:rPr b="0" i="1" spc="-5" dirty="0">
                <a:cs typeface="Source Sans Pro Light"/>
              </a:rPr>
              <a:t>representative for </a:t>
            </a:r>
            <a:r>
              <a:rPr b="0" i="1" dirty="0">
                <a:cs typeface="Source Sans Pro Light"/>
              </a:rPr>
              <a:t>each phylum or class. When showing </a:t>
            </a:r>
            <a:r>
              <a:rPr b="0" i="1" spc="5" dirty="0">
                <a:cs typeface="Source Sans Pro Light"/>
              </a:rPr>
              <a:t>it,  </a:t>
            </a:r>
            <a:r>
              <a:rPr b="0" i="1" spc="-5" dirty="0">
                <a:cs typeface="Source Sans Pro Light"/>
              </a:rPr>
              <a:t>first </a:t>
            </a:r>
            <a:r>
              <a:rPr b="0" i="1" dirty="0">
                <a:cs typeface="Source Sans Pro Light"/>
              </a:rPr>
              <a:t>ask the </a:t>
            </a:r>
            <a:r>
              <a:rPr b="0" i="1" spc="-5" dirty="0">
                <a:cs typeface="Source Sans Pro Light"/>
              </a:rPr>
              <a:t>students </a:t>
            </a:r>
            <a:r>
              <a:rPr b="0" i="1" spc="-10" dirty="0">
                <a:cs typeface="Source Sans Pro Light"/>
              </a:rPr>
              <a:t>to </a:t>
            </a:r>
            <a:r>
              <a:rPr b="0" i="1" dirty="0">
                <a:cs typeface="Source Sans Pro Light"/>
              </a:rPr>
              <a:t>have a look at the </a:t>
            </a:r>
            <a:r>
              <a:rPr b="0" i="1" spc="-5" dirty="0">
                <a:cs typeface="Source Sans Pro Light"/>
              </a:rPr>
              <a:t>external anatomy </a:t>
            </a:r>
            <a:r>
              <a:rPr b="0" i="1" dirty="0">
                <a:cs typeface="Source Sans Pro Light"/>
              </a:rPr>
              <a:t>of the animal and, based on  observation or </a:t>
            </a:r>
            <a:r>
              <a:rPr b="0" i="1" spc="-5" dirty="0">
                <a:cs typeface="Source Sans Pro Light"/>
              </a:rPr>
              <a:t>previous </a:t>
            </a:r>
            <a:r>
              <a:rPr b="0" i="1" dirty="0">
                <a:cs typeface="Source Sans Pro Light"/>
              </a:rPr>
              <a:t>knowledge, </a:t>
            </a:r>
            <a:r>
              <a:rPr b="0" i="1" spc="-10" dirty="0">
                <a:cs typeface="Source Sans Pro Light"/>
              </a:rPr>
              <a:t>to </a:t>
            </a:r>
            <a:r>
              <a:rPr b="0" i="1" dirty="0">
                <a:cs typeface="Source Sans Pro Light"/>
              </a:rPr>
              <a:t>try </a:t>
            </a:r>
            <a:r>
              <a:rPr b="0" i="1" spc="-10" dirty="0">
                <a:cs typeface="Source Sans Pro Light"/>
              </a:rPr>
              <a:t>to </a:t>
            </a:r>
            <a:r>
              <a:rPr b="0" i="1" spc="-5" dirty="0">
                <a:cs typeface="Source Sans Pro Light"/>
              </a:rPr>
              <a:t>respond </a:t>
            </a:r>
            <a:r>
              <a:rPr b="0" i="1" spc="-10" dirty="0">
                <a:cs typeface="Source Sans Pro Light"/>
              </a:rPr>
              <a:t>to </a:t>
            </a:r>
            <a:r>
              <a:rPr b="0" i="1" dirty="0">
                <a:cs typeface="Source Sans Pro Light"/>
              </a:rPr>
              <a:t>the questions posed at the  beginning of the lesson </a:t>
            </a:r>
            <a:r>
              <a:rPr b="0" i="1" spc="-10" dirty="0">
                <a:cs typeface="Source Sans Pro Light"/>
              </a:rPr>
              <a:t>to </a:t>
            </a:r>
            <a:r>
              <a:rPr b="0" i="1" spc="-5" dirty="0">
                <a:cs typeface="Source Sans Pro Light"/>
              </a:rPr>
              <a:t>determine </a:t>
            </a:r>
            <a:r>
              <a:rPr b="0" i="1" dirty="0">
                <a:cs typeface="Source Sans Pro Light"/>
              </a:rPr>
              <a:t>which sensory </a:t>
            </a:r>
            <a:r>
              <a:rPr b="0" i="1" spc="-5" dirty="0">
                <a:cs typeface="Source Sans Pro Light"/>
              </a:rPr>
              <a:t>organs </a:t>
            </a:r>
            <a:r>
              <a:rPr b="0" i="1" dirty="0">
                <a:cs typeface="Source Sans Pro Light"/>
              </a:rPr>
              <a:t>the animals have, </a:t>
            </a:r>
            <a:r>
              <a:rPr b="0" i="1" spc="-5" dirty="0">
                <a:cs typeface="Source Sans Pro Light"/>
              </a:rPr>
              <a:t>where they  are located </a:t>
            </a:r>
            <a:r>
              <a:rPr b="0" i="1" dirty="0">
                <a:cs typeface="Source Sans Pro Light"/>
              </a:rPr>
              <a:t>on the </a:t>
            </a:r>
            <a:r>
              <a:rPr b="0" i="1" spc="-10" dirty="0">
                <a:cs typeface="Source Sans Pro Light"/>
              </a:rPr>
              <a:t>body, </a:t>
            </a:r>
            <a:r>
              <a:rPr b="0" i="1" dirty="0">
                <a:cs typeface="Source Sans Pro Light"/>
              </a:rPr>
              <a:t>and what the nervous </a:t>
            </a:r>
            <a:r>
              <a:rPr b="0" i="1" spc="-5" dirty="0">
                <a:cs typeface="Source Sans Pro Light"/>
              </a:rPr>
              <a:t>system </a:t>
            </a:r>
            <a:r>
              <a:rPr b="0" i="1" dirty="0">
                <a:cs typeface="Source Sans Pro Light"/>
              </a:rPr>
              <a:t>is</a:t>
            </a:r>
            <a:r>
              <a:rPr b="0" i="1" spc="15" dirty="0">
                <a:cs typeface="Source Sans Pro Light"/>
              </a:rPr>
              <a:t> </a:t>
            </a:r>
            <a:r>
              <a:rPr b="0" i="1" spc="-5" dirty="0">
                <a:cs typeface="Source Sans Pro Light"/>
              </a:rPr>
              <a:t>like.</a:t>
            </a:r>
            <a:endParaRPr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dirty="0">
              <a:cs typeface="Times New Roman"/>
            </a:endParaRPr>
          </a:p>
          <a:p>
            <a:pPr marL="12700" marR="5080" algn="just">
              <a:lnSpc>
                <a:spcPct val="114599"/>
              </a:lnSpc>
              <a:spcBef>
                <a:spcPts val="5"/>
              </a:spcBef>
            </a:pPr>
            <a:r>
              <a:rPr b="0" i="1" dirty="0">
                <a:cs typeface="Source Sans Pro Light"/>
              </a:rPr>
              <a:t>Put emphasis on </a:t>
            </a:r>
            <a:r>
              <a:rPr b="0" i="1" spc="-5" dirty="0">
                <a:cs typeface="Source Sans Pro Light"/>
              </a:rPr>
              <a:t>reasoning </a:t>
            </a:r>
            <a:r>
              <a:rPr b="0" i="1" dirty="0">
                <a:cs typeface="Source Sans Pro Light"/>
              </a:rPr>
              <a:t>and justifying their opinions. </a:t>
            </a:r>
            <a:r>
              <a:rPr b="0" i="1" spc="-15" dirty="0">
                <a:cs typeface="Source Sans Pro Light"/>
              </a:rPr>
              <a:t>You </a:t>
            </a:r>
            <a:r>
              <a:rPr b="0" i="1" spc="-10" dirty="0">
                <a:cs typeface="Source Sans Pro Light"/>
              </a:rPr>
              <a:t>can </a:t>
            </a:r>
            <a:r>
              <a:rPr b="0" i="1" dirty="0">
                <a:cs typeface="Source Sans Pro Light"/>
              </a:rPr>
              <a:t>also </a:t>
            </a:r>
            <a:r>
              <a:rPr b="0" i="1" spc="-5" dirty="0">
                <a:cs typeface="Source Sans Pro Light"/>
              </a:rPr>
              <a:t>make </a:t>
            </a:r>
            <a:r>
              <a:rPr b="0" i="1" dirty="0">
                <a:cs typeface="Source Sans Pro Light"/>
              </a:rPr>
              <a:t>a list of  </a:t>
            </a:r>
            <a:r>
              <a:rPr b="0" i="1" spc="-5" dirty="0">
                <a:cs typeface="Source Sans Pro Light"/>
              </a:rPr>
              <a:t>sentence </a:t>
            </a:r>
            <a:r>
              <a:rPr b="0" i="1" spc="-10" dirty="0">
                <a:cs typeface="Source Sans Pro Light"/>
              </a:rPr>
              <a:t>starters </a:t>
            </a:r>
            <a:r>
              <a:rPr b="0" i="1" dirty="0">
                <a:cs typeface="Source Sans Pro Light"/>
              </a:rPr>
              <a:t>and other </a:t>
            </a:r>
            <a:r>
              <a:rPr b="0" i="1" spc="-5" dirty="0">
                <a:cs typeface="Source Sans Pro Light"/>
              </a:rPr>
              <a:t>phrases </a:t>
            </a:r>
            <a:r>
              <a:rPr b="0" i="1" dirty="0">
                <a:cs typeface="Source Sans Pro Light"/>
              </a:rPr>
              <a:t>which the </a:t>
            </a:r>
            <a:r>
              <a:rPr b="0" i="1" spc="-5" dirty="0">
                <a:cs typeface="Source Sans Pro Light"/>
              </a:rPr>
              <a:t>students </a:t>
            </a:r>
            <a:r>
              <a:rPr b="0" i="1" spc="-10" dirty="0">
                <a:cs typeface="Source Sans Pro Light"/>
              </a:rPr>
              <a:t>can </a:t>
            </a:r>
            <a:r>
              <a:rPr b="0" i="1" dirty="0">
                <a:cs typeface="Source Sans Pro Light"/>
              </a:rPr>
              <a:t>use while </a:t>
            </a:r>
            <a:r>
              <a:rPr b="0" i="1" spc="-5" dirty="0">
                <a:cs typeface="Source Sans Pro Light"/>
              </a:rPr>
              <a:t>defending </a:t>
            </a:r>
            <a:r>
              <a:rPr b="0" i="1" dirty="0">
                <a:cs typeface="Source Sans Pro Light"/>
              </a:rPr>
              <a:t>their</a:t>
            </a:r>
            <a:r>
              <a:rPr lang="cs-CZ" b="0" i="1">
                <a:cs typeface="Source Sans Pro Light"/>
              </a:rPr>
              <a:t> </a:t>
            </a:r>
            <a:r>
              <a:rPr b="0" i="1" dirty="0">
                <a:cs typeface="Source Sans Pro Light"/>
              </a:rPr>
              <a:t>point </a:t>
            </a:r>
            <a:br>
              <a:rPr lang="cs-CZ" b="0" i="1">
                <a:cs typeface="Source Sans Pro Light"/>
              </a:rPr>
            </a:br>
            <a:r>
              <a:rPr b="0" i="1" dirty="0">
                <a:cs typeface="Source Sans Pro Light"/>
              </a:rPr>
              <a:t>of </a:t>
            </a:r>
            <a:r>
              <a:rPr b="0" i="1" spc="-5" dirty="0">
                <a:cs typeface="Source Sans Pro Light"/>
              </a:rPr>
              <a:t>view (e.g., </a:t>
            </a:r>
            <a:r>
              <a:rPr b="0" i="1" dirty="0">
                <a:cs typeface="Source Sans Pro Light"/>
              </a:rPr>
              <a:t>“My idea builds </a:t>
            </a:r>
            <a:r>
              <a:rPr b="0" i="1" spc="-25" dirty="0">
                <a:cs typeface="Source Sans Pro Light"/>
              </a:rPr>
              <a:t>upon…” </a:t>
            </a:r>
            <a:r>
              <a:rPr b="0" i="1" dirty="0">
                <a:cs typeface="Source Sans Pro Light"/>
              </a:rPr>
              <a:t>or “I </a:t>
            </a:r>
            <a:r>
              <a:rPr b="0" i="1" spc="-5" dirty="0">
                <a:cs typeface="Source Sans Pro Light"/>
              </a:rPr>
              <a:t>(dis)agree, </a:t>
            </a:r>
            <a:r>
              <a:rPr b="0" i="1" spc="-20" dirty="0">
                <a:cs typeface="Source Sans Pro Light"/>
              </a:rPr>
              <a:t>because…” </a:t>
            </a:r>
            <a:r>
              <a:rPr b="0" i="1" dirty="0">
                <a:cs typeface="Source Sans Pro Light"/>
              </a:rPr>
              <a:t>or “The observation  suggests </a:t>
            </a:r>
            <a:r>
              <a:rPr b="0" i="1" spc="-20" dirty="0">
                <a:cs typeface="Source Sans Pro Light"/>
              </a:rPr>
              <a:t>that…” </a:t>
            </a:r>
            <a:r>
              <a:rPr b="0" i="1" dirty="0">
                <a:cs typeface="Source Sans Pro Light"/>
              </a:rPr>
              <a:t>or “Based on…I think </a:t>
            </a:r>
            <a:r>
              <a:rPr b="0" i="1" spc="-40" dirty="0">
                <a:cs typeface="Source Sans Pro Light"/>
              </a:rPr>
              <a:t>that….”, </a:t>
            </a:r>
            <a:r>
              <a:rPr b="0" i="1" spc="-10" dirty="0">
                <a:cs typeface="Source Sans Pro Light"/>
              </a:rPr>
              <a:t>etc.). </a:t>
            </a:r>
            <a:r>
              <a:rPr b="0" i="1" dirty="0">
                <a:cs typeface="Source Sans Pro Light"/>
              </a:rPr>
              <a:t>When </a:t>
            </a:r>
            <a:r>
              <a:rPr b="0" i="1" spc="-5" dirty="0">
                <a:cs typeface="Source Sans Pro Light"/>
              </a:rPr>
              <a:t>students </a:t>
            </a:r>
            <a:r>
              <a:rPr b="0" i="1" dirty="0">
                <a:cs typeface="Source Sans Pro Light"/>
              </a:rPr>
              <a:t>have finished observing  the </a:t>
            </a:r>
            <a:r>
              <a:rPr b="0" i="1" spc="-5" dirty="0">
                <a:cs typeface="Source Sans Pro Light"/>
              </a:rPr>
              <a:t>external </a:t>
            </a:r>
            <a:r>
              <a:rPr b="0" i="1" spc="-10" dirty="0">
                <a:cs typeface="Source Sans Pro Light"/>
              </a:rPr>
              <a:t>anatomy, </a:t>
            </a:r>
            <a:r>
              <a:rPr b="0" i="1" spc="-5" dirty="0">
                <a:cs typeface="Source Sans Pro Light"/>
              </a:rPr>
              <a:t>switch </a:t>
            </a:r>
            <a:r>
              <a:rPr b="0" i="1" spc="-10" dirty="0">
                <a:cs typeface="Source Sans Pro Light"/>
              </a:rPr>
              <a:t>to </a:t>
            </a:r>
            <a:r>
              <a:rPr b="0" i="1" dirty="0">
                <a:cs typeface="Source Sans Pro Light"/>
              </a:rPr>
              <a:t>the model showing the </a:t>
            </a:r>
            <a:r>
              <a:rPr b="0" i="1" spc="-5" dirty="0">
                <a:cs typeface="Source Sans Pro Light"/>
              </a:rPr>
              <a:t>internal anatomy </a:t>
            </a:r>
            <a:r>
              <a:rPr b="0" i="1" dirty="0">
                <a:cs typeface="Source Sans Pro Light"/>
              </a:rPr>
              <a:t>of the same  animal, </a:t>
            </a:r>
            <a:r>
              <a:rPr b="0" i="1" spc="-5" dirty="0">
                <a:cs typeface="Source Sans Pro Light"/>
              </a:rPr>
              <a:t>focusing </a:t>
            </a:r>
            <a:r>
              <a:rPr b="0" i="1" dirty="0">
                <a:cs typeface="Source Sans Pro Light"/>
              </a:rPr>
              <a:t>on the nervous </a:t>
            </a:r>
            <a:r>
              <a:rPr b="0" i="1" spc="-5" dirty="0">
                <a:cs typeface="Source Sans Pro Light"/>
              </a:rPr>
              <a:t>system </a:t>
            </a:r>
            <a:r>
              <a:rPr b="0" i="1" dirty="0">
                <a:cs typeface="Source Sans Pro Light"/>
              </a:rPr>
              <a:t>and </a:t>
            </a:r>
            <a:r>
              <a:rPr b="0" i="1" spc="-5" dirty="0">
                <a:cs typeface="Source Sans Pro Light"/>
              </a:rPr>
              <a:t>commenting </a:t>
            </a:r>
            <a:r>
              <a:rPr b="0" i="1" dirty="0">
                <a:cs typeface="Source Sans Pro Light"/>
              </a:rPr>
              <a:t>on </a:t>
            </a:r>
            <a:r>
              <a:rPr b="0" i="1" spc="5" dirty="0">
                <a:cs typeface="Source Sans Pro Light"/>
              </a:rPr>
              <a:t>it, </a:t>
            </a:r>
            <a:r>
              <a:rPr b="0" i="1" dirty="0">
                <a:cs typeface="Source Sans Pro Light"/>
              </a:rPr>
              <a:t>also looking </a:t>
            </a:r>
            <a:r>
              <a:rPr b="0" i="1" spc="-5" dirty="0">
                <a:cs typeface="Source Sans Pro Light"/>
              </a:rPr>
              <a:t>for </a:t>
            </a:r>
            <a:r>
              <a:rPr b="0" i="1" dirty="0">
                <a:cs typeface="Source Sans Pro Light"/>
              </a:rPr>
              <a:t>some  additional</a:t>
            </a:r>
            <a:r>
              <a:rPr b="0" i="1" spc="-5" dirty="0">
                <a:cs typeface="Source Sans Pro Light"/>
              </a:rPr>
              <a:t> information.</a:t>
            </a:r>
            <a:endParaRPr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dirty="0">
              <a:cs typeface="Times New Roman"/>
            </a:endParaRPr>
          </a:p>
          <a:p>
            <a:pPr marL="12700" marR="5080" algn="just">
              <a:lnSpc>
                <a:spcPct val="114599"/>
              </a:lnSpc>
              <a:spcBef>
                <a:spcPts val="5"/>
              </a:spcBef>
            </a:pPr>
            <a:r>
              <a:rPr b="0" i="1" dirty="0">
                <a:cs typeface="Source Sans Pro Light"/>
              </a:rPr>
              <a:t>The goal of the activity is </a:t>
            </a:r>
            <a:r>
              <a:rPr b="0" i="1" spc="-10" dirty="0">
                <a:cs typeface="Source Sans Pro Light"/>
              </a:rPr>
              <a:t>to </a:t>
            </a:r>
            <a:r>
              <a:rPr b="0" i="1" spc="-5" dirty="0">
                <a:cs typeface="Source Sans Pro Light"/>
              </a:rPr>
              <a:t>make </a:t>
            </a:r>
            <a:r>
              <a:rPr b="0" i="1" dirty="0">
                <a:cs typeface="Source Sans Pro Light"/>
              </a:rPr>
              <a:t>an </a:t>
            </a:r>
            <a:r>
              <a:rPr b="0" i="1" spc="-5" dirty="0">
                <a:cs typeface="Source Sans Pro Light"/>
              </a:rPr>
              <a:t>overview </a:t>
            </a:r>
            <a:r>
              <a:rPr b="0" i="1" dirty="0">
                <a:cs typeface="Source Sans Pro Light"/>
              </a:rPr>
              <a:t>of the nervous </a:t>
            </a:r>
            <a:r>
              <a:rPr b="0" i="1" spc="-5" dirty="0">
                <a:cs typeface="Source Sans Pro Light"/>
              </a:rPr>
              <a:t>systems </a:t>
            </a:r>
            <a:r>
              <a:rPr b="0" i="1" dirty="0">
                <a:cs typeface="Source Sans Pro Light"/>
              </a:rPr>
              <a:t>of all the animal  phyla. </a:t>
            </a:r>
            <a:r>
              <a:rPr b="0" i="1" spc="-10" dirty="0">
                <a:cs typeface="Source Sans Pro Light"/>
              </a:rPr>
              <a:t>However, </a:t>
            </a:r>
            <a:r>
              <a:rPr b="0" i="1" spc="-5" dirty="0">
                <a:cs typeface="Source Sans Pro Light"/>
              </a:rPr>
              <a:t>really </a:t>
            </a:r>
            <a:r>
              <a:rPr b="0" i="1" dirty="0">
                <a:cs typeface="Source Sans Pro Light"/>
              </a:rPr>
              <a:t>doing a </a:t>
            </a:r>
            <a:r>
              <a:rPr b="0" i="1" spc="-10" dirty="0">
                <a:cs typeface="Source Sans Pro Light"/>
              </a:rPr>
              <a:t>complete </a:t>
            </a:r>
            <a:r>
              <a:rPr b="0" i="1" spc="-5" dirty="0">
                <a:cs typeface="Source Sans Pro Light"/>
              </a:rPr>
              <a:t>overview could </a:t>
            </a:r>
            <a:r>
              <a:rPr b="0" i="1" dirty="0">
                <a:cs typeface="Source Sans Pro Light"/>
              </a:rPr>
              <a:t>be exhausting or overwhelming, so  </a:t>
            </a:r>
            <a:r>
              <a:rPr b="0" i="1" spc="-15" dirty="0">
                <a:cs typeface="Source Sans Pro Light"/>
              </a:rPr>
              <a:t>it’s </a:t>
            </a:r>
            <a:r>
              <a:rPr b="0" i="1" dirty="0">
                <a:cs typeface="Source Sans Pro Light"/>
              </a:rPr>
              <a:t>up </a:t>
            </a:r>
            <a:r>
              <a:rPr b="0" i="1" spc="-10" dirty="0">
                <a:cs typeface="Source Sans Pro Light"/>
              </a:rPr>
              <a:t>to </a:t>
            </a:r>
            <a:r>
              <a:rPr b="0" i="1" dirty="0">
                <a:cs typeface="Source Sans Pro Light"/>
              </a:rPr>
              <a:t>you which animals you </a:t>
            </a:r>
            <a:r>
              <a:rPr b="0" i="1" spc="-5" dirty="0">
                <a:cs typeface="Source Sans Pro Light"/>
              </a:rPr>
              <a:t>consider important </a:t>
            </a:r>
            <a:r>
              <a:rPr b="0" i="1" dirty="0">
                <a:cs typeface="Source Sans Pro Light"/>
              </a:rPr>
              <a:t>and will choose </a:t>
            </a:r>
            <a:r>
              <a:rPr b="0" i="1" spc="-5" dirty="0">
                <a:cs typeface="Source Sans Pro Light"/>
              </a:rPr>
              <a:t>for </a:t>
            </a:r>
            <a:r>
              <a:rPr b="0" i="1" dirty="0">
                <a:cs typeface="Source Sans Pro Light"/>
              </a:rPr>
              <a:t>the </a:t>
            </a:r>
            <a:r>
              <a:rPr b="0" i="1" spc="-5" dirty="0">
                <a:cs typeface="Source Sans Pro Light"/>
              </a:rPr>
              <a:t>activity.  </a:t>
            </a:r>
            <a:r>
              <a:rPr b="0" i="1" spc="-10" dirty="0">
                <a:cs typeface="Source Sans Pro Light"/>
              </a:rPr>
              <a:t>According to </a:t>
            </a:r>
            <a:r>
              <a:rPr b="0" i="1" dirty="0">
                <a:cs typeface="Source Sans Pro Light"/>
              </a:rPr>
              <a:t>your </a:t>
            </a:r>
            <a:r>
              <a:rPr b="0" i="1" spc="-5" dirty="0">
                <a:cs typeface="Source Sans Pro Light"/>
              </a:rPr>
              <a:t>choice, </a:t>
            </a:r>
            <a:r>
              <a:rPr b="0" i="1" dirty="0">
                <a:cs typeface="Source Sans Pro Light"/>
              </a:rPr>
              <a:t>you </a:t>
            </a:r>
            <a:r>
              <a:rPr b="0" i="1" spc="-10" dirty="0">
                <a:cs typeface="Source Sans Pro Light"/>
              </a:rPr>
              <a:t>can </a:t>
            </a:r>
            <a:r>
              <a:rPr b="0" i="1" spc="-5" dirty="0">
                <a:cs typeface="Source Sans Pro Light"/>
              </a:rPr>
              <a:t>intersperse </a:t>
            </a:r>
            <a:r>
              <a:rPr b="0" i="1" dirty="0">
                <a:cs typeface="Source Sans Pro Light"/>
              </a:rPr>
              <a:t>the activity with some </a:t>
            </a:r>
            <a:r>
              <a:rPr b="0" i="1" spc="-5" dirty="0">
                <a:cs typeface="Source Sans Pro Light"/>
              </a:rPr>
              <a:t>interesting </a:t>
            </a:r>
            <a:r>
              <a:rPr b="0" i="1" dirty="0">
                <a:cs typeface="Source Sans Pro Light"/>
              </a:rPr>
              <a:t>videos,  </a:t>
            </a:r>
            <a:r>
              <a:rPr b="0" i="1" spc="-5" dirty="0">
                <a:cs typeface="Source Sans Pro Light"/>
              </a:rPr>
              <a:t>pictures, </a:t>
            </a:r>
            <a:r>
              <a:rPr b="0" i="1" dirty="0">
                <a:cs typeface="Source Sans Pro Light"/>
              </a:rPr>
              <a:t>or articles, depending on your </a:t>
            </a:r>
            <a:r>
              <a:rPr b="0" i="1" spc="-5" dirty="0">
                <a:cs typeface="Source Sans Pro Light"/>
              </a:rPr>
              <a:t>choice.</a:t>
            </a:r>
            <a:endParaRPr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dirty="0">
              <a:cs typeface="Times New Roman"/>
            </a:endParaRPr>
          </a:p>
          <a:p>
            <a:pPr marL="12700" marR="5080" algn="just">
              <a:lnSpc>
                <a:spcPct val="113399"/>
              </a:lnSpc>
              <a:spcBef>
                <a:spcPts val="5"/>
              </a:spcBef>
            </a:pPr>
            <a:r>
              <a:rPr b="0" i="1" dirty="0">
                <a:cs typeface="Source Sans Pro Light"/>
              </a:rPr>
              <a:t>The </a:t>
            </a:r>
            <a:r>
              <a:rPr b="0" i="1" spc="-5" dirty="0">
                <a:cs typeface="Source Sans Pro Light"/>
              </a:rPr>
              <a:t>Lifeliqe interactive </a:t>
            </a:r>
            <a:r>
              <a:rPr b="0" i="1" dirty="0">
                <a:cs typeface="Source Sans Pro Light"/>
              </a:rPr>
              <a:t>3D models </a:t>
            </a:r>
            <a:r>
              <a:rPr b="0" i="1" spc="-5" dirty="0">
                <a:cs typeface="Source Sans Pro Light"/>
              </a:rPr>
              <a:t>make </a:t>
            </a:r>
            <a:r>
              <a:rPr b="0" i="1" dirty="0">
                <a:cs typeface="Source Sans Pro Light"/>
              </a:rPr>
              <a:t>it possible </a:t>
            </a:r>
            <a:r>
              <a:rPr b="0" i="1" spc="-10" dirty="0">
                <a:cs typeface="Source Sans Pro Light"/>
              </a:rPr>
              <a:t>to </a:t>
            </a:r>
            <a:r>
              <a:rPr b="0" i="1" spc="-5" dirty="0">
                <a:cs typeface="Source Sans Pro Light"/>
              </a:rPr>
              <a:t>immerse students </a:t>
            </a:r>
            <a:r>
              <a:rPr b="0" i="1" dirty="0">
                <a:cs typeface="Source Sans Pro Light"/>
              </a:rPr>
              <a:t>in the </a:t>
            </a:r>
            <a:r>
              <a:rPr b="0" i="1" spc="-5" dirty="0">
                <a:cs typeface="Source Sans Pro Light"/>
              </a:rPr>
              <a:t>internal  anatomy </a:t>
            </a:r>
            <a:r>
              <a:rPr b="0" i="1" dirty="0">
                <a:cs typeface="Source Sans Pro Light"/>
              </a:rPr>
              <a:t>of animals without having </a:t>
            </a:r>
            <a:r>
              <a:rPr b="0" i="1" spc="-10" dirty="0">
                <a:cs typeface="Source Sans Pro Light"/>
              </a:rPr>
              <a:t>to </a:t>
            </a:r>
            <a:r>
              <a:rPr b="0" i="1" dirty="0">
                <a:cs typeface="Source Sans Pro Light"/>
              </a:rPr>
              <a:t>do dissections. The </a:t>
            </a:r>
            <a:r>
              <a:rPr b="0" i="1" spc="-5" dirty="0">
                <a:cs typeface="Source Sans Pro Light"/>
              </a:rPr>
              <a:t>application </a:t>
            </a:r>
            <a:r>
              <a:rPr b="0" i="1" spc="-10" dirty="0">
                <a:cs typeface="Source Sans Pro Light"/>
              </a:rPr>
              <a:t>oﬀers </a:t>
            </a:r>
            <a:r>
              <a:rPr b="0" i="1" dirty="0">
                <a:cs typeface="Source Sans Pro Light"/>
              </a:rPr>
              <a:t>a wide </a:t>
            </a:r>
            <a:r>
              <a:rPr b="0" i="1" spc="-5" dirty="0">
                <a:cs typeface="Source Sans Pro Light"/>
              </a:rPr>
              <a:t>range</a:t>
            </a:r>
            <a:endParaRPr lang="cs-CZ" b="0" i="1" spc="-5">
              <a:cs typeface="Source Sans Pro Light"/>
            </a:endParaRPr>
          </a:p>
          <a:p>
            <a:pPr marL="12700" marR="5080" algn="just">
              <a:lnSpc>
                <a:spcPct val="113399"/>
              </a:lnSpc>
              <a:spcBef>
                <a:spcPts val="5"/>
              </a:spcBef>
            </a:pPr>
            <a:r>
              <a:rPr b="0" i="1" dirty="0">
                <a:cs typeface="Source Sans Pro Light"/>
              </a:rPr>
              <a:t>of  models of animal </a:t>
            </a:r>
            <a:r>
              <a:rPr b="0" i="1" spc="-5" dirty="0">
                <a:cs typeface="Source Sans Pro Light"/>
              </a:rPr>
              <a:t>internal anatomy; however </a:t>
            </a:r>
            <a:r>
              <a:rPr b="0" i="1" spc="-15" dirty="0">
                <a:cs typeface="Source Sans Pro Light"/>
              </a:rPr>
              <a:t>it’s </a:t>
            </a:r>
            <a:r>
              <a:rPr b="0" i="1" dirty="0">
                <a:cs typeface="Source Sans Pro Light"/>
              </a:rPr>
              <a:t>up </a:t>
            </a:r>
            <a:r>
              <a:rPr b="0" i="1" spc="-10" dirty="0">
                <a:cs typeface="Source Sans Pro Light"/>
              </a:rPr>
              <a:t>to </a:t>
            </a:r>
            <a:r>
              <a:rPr b="0" i="1" dirty="0">
                <a:cs typeface="Source Sans Pro Light"/>
              </a:rPr>
              <a:t>you if you want </a:t>
            </a:r>
            <a:r>
              <a:rPr b="0" i="1" spc="-10" dirty="0">
                <a:cs typeface="Source Sans Pro Light"/>
              </a:rPr>
              <a:t>to </a:t>
            </a:r>
            <a:r>
              <a:rPr b="0" i="1" spc="-5" dirty="0">
                <a:cs typeface="Source Sans Pro Light"/>
              </a:rPr>
              <a:t>make </a:t>
            </a:r>
            <a:r>
              <a:rPr b="0" i="1" dirty="0">
                <a:cs typeface="Source Sans Pro Light"/>
              </a:rPr>
              <a:t>the lesson  </a:t>
            </a:r>
            <a:r>
              <a:rPr b="0" i="1" spc="-5" dirty="0">
                <a:cs typeface="Source Sans Pro Light"/>
              </a:rPr>
              <a:t>more </a:t>
            </a:r>
            <a:r>
              <a:rPr b="0" i="1" dirty="0">
                <a:cs typeface="Source Sans Pro Light"/>
              </a:rPr>
              <a:t>varied </a:t>
            </a:r>
            <a:r>
              <a:rPr b="0" i="1" spc="-5" dirty="0">
                <a:cs typeface="Source Sans Pro Light"/>
              </a:rPr>
              <a:t>by actually conducting </a:t>
            </a:r>
            <a:r>
              <a:rPr b="0" i="1" dirty="0">
                <a:cs typeface="Source Sans Pro Light"/>
              </a:rPr>
              <a:t>the dissections or other </a:t>
            </a:r>
            <a:r>
              <a:rPr b="0" i="1" spc="-5" dirty="0">
                <a:cs typeface="Source Sans Pro Light"/>
              </a:rPr>
              <a:t>related</a:t>
            </a:r>
            <a:r>
              <a:rPr b="0" i="1" spc="10" dirty="0">
                <a:cs typeface="Source Sans Pro Light"/>
              </a:rPr>
              <a:t> </a:t>
            </a:r>
            <a:r>
              <a:rPr b="0" i="1" dirty="0">
                <a:cs typeface="Source Sans Pro Light"/>
              </a:rPr>
              <a:t>activities.</a:t>
            </a:r>
            <a:endParaRPr dirty="0">
              <a:cs typeface="Source Sans Pro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41F34-6C08-4214-876B-6B6EB786A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7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A533B99E-5218-4CFC-9859-526C266F7E96}"/>
              </a:ext>
            </a:extLst>
          </p:cNvPr>
          <p:cNvSpPr txBox="1"/>
          <p:nvPr/>
        </p:nvSpPr>
        <p:spPr>
          <a:xfrm>
            <a:off x="970756" y="760603"/>
            <a:ext cx="44386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Class: </a:t>
            </a:r>
            <a:r>
              <a:rPr b="1" spc="-5" dirty="0">
                <a:cs typeface="Source Sans Pro"/>
              </a:rPr>
              <a:t>Mammalia</a:t>
            </a:r>
            <a:r>
              <a:rPr b="1" spc="-25" dirty="0">
                <a:cs typeface="Source Sans Pro"/>
              </a:rPr>
              <a:t> </a:t>
            </a:r>
            <a:r>
              <a:rPr b="1" spc="-5" dirty="0">
                <a:cs typeface="Source Sans Pro"/>
              </a:rPr>
              <a:t>(mammals)</a:t>
            </a:r>
            <a:endParaRPr b="1" dirty="0"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b="0" spc="-10" dirty="0">
                <a:cs typeface="Source Sans Pro Light"/>
              </a:rPr>
              <a:t>External </a:t>
            </a:r>
            <a:r>
              <a:rPr b="0" spc="-5" dirty="0">
                <a:cs typeface="Source Sans Pro Light"/>
              </a:rPr>
              <a:t>observation: </a:t>
            </a:r>
            <a:r>
              <a:rPr b="1" spc="-10" dirty="0">
                <a:cs typeface="Source Sans Pro"/>
              </a:rPr>
              <a:t>“Rat”</a:t>
            </a:r>
            <a:endParaRPr b="1" dirty="0">
              <a:cs typeface="Source Sans Pro"/>
            </a:endParaRPr>
          </a:p>
        </p:txBody>
      </p:sp>
      <p:sp>
        <p:nvSpPr>
          <p:cNvPr id="10" name="object 9">
            <a:hlinkClick r:id="rId2"/>
            <a:extLst>
              <a:ext uri="{FF2B5EF4-FFF2-40B4-BE49-F238E27FC236}">
                <a16:creationId xmlns:a16="http://schemas.microsoft.com/office/drawing/2014/main" id="{51898B66-199B-45ED-9CFF-F5794C5F208A}"/>
              </a:ext>
            </a:extLst>
          </p:cNvPr>
          <p:cNvSpPr/>
          <p:nvPr/>
        </p:nvSpPr>
        <p:spPr>
          <a:xfrm>
            <a:off x="361156" y="3650551"/>
            <a:ext cx="8774711" cy="4459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E80BC16-DFE5-4489-AE2F-BEF7A2DE6610}"/>
              </a:ext>
            </a:extLst>
          </p:cNvPr>
          <p:cNvSpPr txBox="1"/>
          <p:nvPr/>
        </p:nvSpPr>
        <p:spPr>
          <a:xfrm>
            <a:off x="9276556" y="1308100"/>
            <a:ext cx="52895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Internal </a:t>
            </a:r>
            <a:r>
              <a:rPr b="0" spc="-10" dirty="0">
                <a:cs typeface="Source Sans Pro Light"/>
              </a:rPr>
              <a:t>anatomy: </a:t>
            </a:r>
            <a:r>
              <a:rPr spc="-15" dirty="0">
                <a:cs typeface="Source Sans Pro"/>
              </a:rPr>
              <a:t>“</a:t>
            </a:r>
            <a:r>
              <a:rPr b="1" spc="-15" dirty="0">
                <a:cs typeface="Source Sans Pro"/>
              </a:rPr>
              <a:t>Rat </a:t>
            </a:r>
            <a:r>
              <a:rPr b="1" dirty="0">
                <a:cs typeface="Source Sans Pro"/>
              </a:rPr>
              <a:t>–</a:t>
            </a:r>
            <a:r>
              <a:rPr b="1" spc="25" dirty="0">
                <a:cs typeface="Source Sans Pro"/>
              </a:rPr>
              <a:t> </a:t>
            </a:r>
            <a:r>
              <a:rPr b="1" spc="-10" dirty="0">
                <a:cs typeface="Source Sans Pro"/>
              </a:rPr>
              <a:t>Anatomy</a:t>
            </a:r>
            <a:r>
              <a:rPr spc="-10" dirty="0">
                <a:cs typeface="Source Sans Pro"/>
              </a:rPr>
              <a:t>”</a:t>
            </a:r>
            <a:endParaRPr dirty="0">
              <a:cs typeface="Source Sans Pro"/>
            </a:endParaRPr>
          </a:p>
        </p:txBody>
      </p:sp>
      <p:sp>
        <p:nvSpPr>
          <p:cNvPr id="12" name="object 11">
            <a:hlinkClick r:id="rId4"/>
            <a:extLst>
              <a:ext uri="{FF2B5EF4-FFF2-40B4-BE49-F238E27FC236}">
                <a16:creationId xmlns:a16="http://schemas.microsoft.com/office/drawing/2014/main" id="{7F275435-ED76-44BA-96DC-03DA3DE00F1F}"/>
              </a:ext>
            </a:extLst>
          </p:cNvPr>
          <p:cNvSpPr/>
          <p:nvPr/>
        </p:nvSpPr>
        <p:spPr>
          <a:xfrm>
            <a:off x="8743156" y="3517900"/>
            <a:ext cx="9274872" cy="444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D5785-F59B-4B97-9912-5309D2C3C5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AA3BBA-5066-4135-A246-7657C535805C}"/>
              </a:ext>
            </a:extLst>
          </p:cNvPr>
          <p:cNvSpPr/>
          <p:nvPr/>
        </p:nvSpPr>
        <p:spPr>
          <a:xfrm>
            <a:off x="4290585" y="8057633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67E7B5-0321-45F5-A61D-CA9431377379}"/>
              </a:ext>
            </a:extLst>
          </p:cNvPr>
          <p:cNvSpPr/>
          <p:nvPr/>
        </p:nvSpPr>
        <p:spPr>
          <a:xfrm>
            <a:off x="12934156" y="8056477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577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A533B99E-5218-4CFC-9859-526C266F7E96}"/>
              </a:ext>
            </a:extLst>
          </p:cNvPr>
          <p:cNvSpPr txBox="1"/>
          <p:nvPr/>
        </p:nvSpPr>
        <p:spPr>
          <a:xfrm>
            <a:off x="970756" y="760603"/>
            <a:ext cx="44386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Class: </a:t>
            </a:r>
            <a:r>
              <a:rPr b="1" spc="-5" dirty="0">
                <a:cs typeface="Source Sans Pro"/>
              </a:rPr>
              <a:t>Mammalia</a:t>
            </a:r>
            <a:r>
              <a:rPr b="1" spc="-25" dirty="0">
                <a:cs typeface="Source Sans Pro"/>
              </a:rPr>
              <a:t> </a:t>
            </a:r>
            <a:r>
              <a:rPr b="1" spc="-5" dirty="0">
                <a:cs typeface="Source Sans Pro"/>
              </a:rPr>
              <a:t>(mammals)</a:t>
            </a:r>
            <a:endParaRPr b="1" dirty="0"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b="0" spc="-10" dirty="0">
                <a:cs typeface="Source Sans Pro Light"/>
              </a:rPr>
              <a:t>External </a:t>
            </a:r>
            <a:r>
              <a:rPr b="0" spc="-5" dirty="0">
                <a:cs typeface="Source Sans Pro Light"/>
              </a:rPr>
              <a:t>observation: </a:t>
            </a:r>
            <a:r>
              <a:rPr b="1" spc="-10" dirty="0">
                <a:cs typeface="Source Sans Pro"/>
              </a:rPr>
              <a:t>“</a:t>
            </a:r>
            <a:r>
              <a:rPr lang="cs-CZ" b="1" spc="-10">
                <a:cs typeface="Source Sans Pro"/>
              </a:rPr>
              <a:t>Dog</a:t>
            </a:r>
            <a:r>
              <a:rPr b="1" spc="-10" dirty="0">
                <a:cs typeface="Source Sans Pro"/>
              </a:rPr>
              <a:t>”</a:t>
            </a:r>
            <a:endParaRPr b="1" dirty="0">
              <a:cs typeface="Source Sans Pr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E80BC16-DFE5-4489-AE2F-BEF7A2DE6610}"/>
              </a:ext>
            </a:extLst>
          </p:cNvPr>
          <p:cNvSpPr txBox="1"/>
          <p:nvPr/>
        </p:nvSpPr>
        <p:spPr>
          <a:xfrm>
            <a:off x="9276556" y="1308100"/>
            <a:ext cx="52895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Internal </a:t>
            </a:r>
            <a:r>
              <a:rPr b="0" spc="-10" dirty="0">
                <a:cs typeface="Source Sans Pro Light"/>
              </a:rPr>
              <a:t>anatomy: </a:t>
            </a:r>
            <a:r>
              <a:rPr b="1" spc="-15" dirty="0">
                <a:cs typeface="Source Sans Pro"/>
              </a:rPr>
              <a:t>“</a:t>
            </a:r>
            <a:r>
              <a:rPr lang="cs-CZ" b="1" spc="-15">
                <a:cs typeface="Source Sans Pro"/>
              </a:rPr>
              <a:t>Dog</a:t>
            </a:r>
            <a:r>
              <a:rPr b="1" spc="-15" dirty="0">
                <a:cs typeface="Source Sans Pro"/>
              </a:rPr>
              <a:t> </a:t>
            </a:r>
            <a:r>
              <a:rPr b="1" dirty="0">
                <a:cs typeface="Source Sans Pro"/>
              </a:rPr>
              <a:t>–</a:t>
            </a:r>
            <a:r>
              <a:rPr b="1" spc="25" dirty="0">
                <a:cs typeface="Source Sans Pro"/>
              </a:rPr>
              <a:t> </a:t>
            </a:r>
            <a:r>
              <a:rPr b="1" spc="-10" dirty="0">
                <a:cs typeface="Source Sans Pro"/>
              </a:rPr>
              <a:t>Anatomy”</a:t>
            </a:r>
            <a:endParaRPr b="1" dirty="0">
              <a:cs typeface="Source Sans Pro"/>
            </a:endParaRPr>
          </a:p>
        </p:txBody>
      </p:sp>
      <p:sp>
        <p:nvSpPr>
          <p:cNvPr id="6" name="object 9">
            <a:hlinkClick r:id="rId2"/>
            <a:extLst>
              <a:ext uri="{FF2B5EF4-FFF2-40B4-BE49-F238E27FC236}">
                <a16:creationId xmlns:a16="http://schemas.microsoft.com/office/drawing/2014/main" id="{C69ECC19-5EF1-4A1C-8D3E-27ABF6AAD4C8}"/>
              </a:ext>
            </a:extLst>
          </p:cNvPr>
          <p:cNvSpPr/>
          <p:nvPr/>
        </p:nvSpPr>
        <p:spPr>
          <a:xfrm>
            <a:off x="589756" y="2335619"/>
            <a:ext cx="7663414" cy="720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1">
            <a:hlinkClick r:id="rId4"/>
            <a:extLst>
              <a:ext uri="{FF2B5EF4-FFF2-40B4-BE49-F238E27FC236}">
                <a16:creationId xmlns:a16="http://schemas.microsoft.com/office/drawing/2014/main" id="{84164340-8064-44E3-BB32-83C54E84D46D}"/>
              </a:ext>
            </a:extLst>
          </p:cNvPr>
          <p:cNvSpPr/>
          <p:nvPr/>
        </p:nvSpPr>
        <p:spPr>
          <a:xfrm>
            <a:off x="8895556" y="2374900"/>
            <a:ext cx="8544528" cy="7328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5A7FA5-2FC9-4884-90E3-7092E3A173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FAC552-6718-4C42-B332-7EEAD0FAFEDC}"/>
              </a:ext>
            </a:extLst>
          </p:cNvPr>
          <p:cNvSpPr/>
          <p:nvPr/>
        </p:nvSpPr>
        <p:spPr>
          <a:xfrm>
            <a:off x="5396827" y="8552433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D081AF-1562-4C85-85F4-3020C23B1EF2}"/>
              </a:ext>
            </a:extLst>
          </p:cNvPr>
          <p:cNvSpPr/>
          <p:nvPr/>
        </p:nvSpPr>
        <p:spPr>
          <a:xfrm>
            <a:off x="13848556" y="8547100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204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A533B99E-5218-4CFC-9859-526C266F7E96}"/>
              </a:ext>
            </a:extLst>
          </p:cNvPr>
          <p:cNvSpPr txBox="1"/>
          <p:nvPr/>
        </p:nvSpPr>
        <p:spPr>
          <a:xfrm>
            <a:off x="1028700" y="760603"/>
            <a:ext cx="44386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Class: </a:t>
            </a:r>
            <a:r>
              <a:rPr b="1" spc="-5" dirty="0">
                <a:cs typeface="Source Sans Pro"/>
              </a:rPr>
              <a:t>Mammalia</a:t>
            </a:r>
            <a:r>
              <a:rPr b="1" spc="-25" dirty="0">
                <a:cs typeface="Source Sans Pro"/>
              </a:rPr>
              <a:t> </a:t>
            </a:r>
            <a:r>
              <a:rPr b="1" spc="-5" dirty="0">
                <a:cs typeface="Source Sans Pro"/>
              </a:rPr>
              <a:t>(mammals)</a:t>
            </a:r>
            <a:endParaRPr b="1" dirty="0"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b="0" spc="-10" dirty="0">
                <a:cs typeface="Source Sans Pro Light"/>
              </a:rPr>
              <a:t>External </a:t>
            </a:r>
            <a:r>
              <a:rPr b="0" spc="-5" dirty="0">
                <a:cs typeface="Source Sans Pro Light"/>
              </a:rPr>
              <a:t>observation: </a:t>
            </a:r>
            <a:r>
              <a:rPr b="1" spc="-10" dirty="0">
                <a:cs typeface="Source Sans Pro"/>
              </a:rPr>
              <a:t>“</a:t>
            </a:r>
            <a:r>
              <a:rPr lang="cs-CZ" b="1" spc="-10" err="1">
                <a:cs typeface="Source Sans Pro"/>
              </a:rPr>
              <a:t>Horse</a:t>
            </a:r>
            <a:r>
              <a:rPr b="1" spc="-10" dirty="0">
                <a:cs typeface="Source Sans Pro"/>
              </a:rPr>
              <a:t>”</a:t>
            </a:r>
            <a:endParaRPr b="1" dirty="0">
              <a:cs typeface="Source Sans Pr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E80BC16-DFE5-4489-AE2F-BEF7A2DE6610}"/>
              </a:ext>
            </a:extLst>
          </p:cNvPr>
          <p:cNvSpPr txBox="1"/>
          <p:nvPr/>
        </p:nvSpPr>
        <p:spPr>
          <a:xfrm>
            <a:off x="9276556" y="1308100"/>
            <a:ext cx="52895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Internal </a:t>
            </a:r>
            <a:r>
              <a:rPr b="0" spc="-10" dirty="0">
                <a:cs typeface="Source Sans Pro Light"/>
              </a:rPr>
              <a:t>anatomy: </a:t>
            </a:r>
            <a:r>
              <a:rPr b="1" spc="-15" dirty="0">
                <a:cs typeface="Source Sans Pro"/>
              </a:rPr>
              <a:t>“</a:t>
            </a:r>
            <a:r>
              <a:rPr lang="cs-CZ" b="1" spc="-15" err="1">
                <a:cs typeface="Source Sans Pro"/>
              </a:rPr>
              <a:t>Horse</a:t>
            </a:r>
            <a:r>
              <a:rPr b="1" spc="-15" dirty="0">
                <a:cs typeface="Source Sans Pro"/>
              </a:rPr>
              <a:t> </a:t>
            </a:r>
            <a:r>
              <a:rPr b="1" dirty="0">
                <a:cs typeface="Source Sans Pro"/>
              </a:rPr>
              <a:t>–</a:t>
            </a:r>
            <a:r>
              <a:rPr b="1" spc="25" dirty="0">
                <a:cs typeface="Source Sans Pro"/>
              </a:rPr>
              <a:t> </a:t>
            </a:r>
            <a:r>
              <a:rPr b="1" spc="-10" dirty="0">
                <a:cs typeface="Source Sans Pro"/>
              </a:rPr>
              <a:t>Anatomy”</a:t>
            </a:r>
            <a:endParaRPr b="1" dirty="0">
              <a:cs typeface="Source Sans Pro"/>
            </a:endParaRPr>
          </a:p>
        </p:txBody>
      </p:sp>
      <p:sp>
        <p:nvSpPr>
          <p:cNvPr id="8" name="object 9">
            <a:hlinkClick r:id="rId2"/>
            <a:extLst>
              <a:ext uri="{FF2B5EF4-FFF2-40B4-BE49-F238E27FC236}">
                <a16:creationId xmlns:a16="http://schemas.microsoft.com/office/drawing/2014/main" id="{27645A2A-D7FE-4191-91BD-CA20F7A3D894}"/>
              </a:ext>
            </a:extLst>
          </p:cNvPr>
          <p:cNvSpPr/>
          <p:nvPr/>
        </p:nvSpPr>
        <p:spPr>
          <a:xfrm>
            <a:off x="945426" y="1841499"/>
            <a:ext cx="8345243" cy="8122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1">
            <a:hlinkClick r:id="rId4"/>
            <a:extLst>
              <a:ext uri="{FF2B5EF4-FFF2-40B4-BE49-F238E27FC236}">
                <a16:creationId xmlns:a16="http://schemas.microsoft.com/office/drawing/2014/main" id="{0ABC185C-C98E-4EAA-9638-4B3152E072FA}"/>
              </a:ext>
            </a:extLst>
          </p:cNvPr>
          <p:cNvSpPr/>
          <p:nvPr/>
        </p:nvSpPr>
        <p:spPr>
          <a:xfrm>
            <a:off x="9809956" y="1384300"/>
            <a:ext cx="8458200" cy="86662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E24056-759E-4F37-8699-4A6915B77F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1143B7-AD39-41F0-9DAB-F2FE3EB1E96C}"/>
              </a:ext>
            </a:extLst>
          </p:cNvPr>
          <p:cNvSpPr/>
          <p:nvPr/>
        </p:nvSpPr>
        <p:spPr>
          <a:xfrm>
            <a:off x="5546489" y="9018726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6685B3-94FE-4387-8395-DEF1DCF7416E}"/>
              </a:ext>
            </a:extLst>
          </p:cNvPr>
          <p:cNvSpPr/>
          <p:nvPr/>
        </p:nvSpPr>
        <p:spPr>
          <a:xfrm>
            <a:off x="14532440" y="8977868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5551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 do animals perceive the world - by Lifeliqe.pptx" id="{E47F77CD-2E36-4AF3-B8DF-255CB5E0FC16}" vid="{80038E1F-B0D4-46F5-910A-D96E49782D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How do animals perceive the world</Template>
  <TotalTime>0</TotalTime>
  <Words>1868</Words>
  <Application>Microsoft Office PowerPoint</Application>
  <PresentationFormat>Custom</PresentationFormat>
  <Paragraphs>154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</dc:creator>
  <cp:lastModifiedBy>Mohamed</cp:lastModifiedBy>
  <cp:revision>1</cp:revision>
  <dcterms:created xsi:type="dcterms:W3CDTF">2021-03-05T17:52:31Z</dcterms:created>
  <dcterms:modified xsi:type="dcterms:W3CDTF">2021-03-05T17:52:39Z</dcterms:modified>
</cp:coreProperties>
</file>